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handoutMasterIdLst>
    <p:handoutMasterId r:id="rId35"/>
  </p:handoutMasterIdLst>
  <p:sldIdLst>
    <p:sldId id="256" r:id="rId2"/>
    <p:sldId id="260" r:id="rId3"/>
    <p:sldId id="330" r:id="rId4"/>
    <p:sldId id="261" r:id="rId5"/>
    <p:sldId id="296" r:id="rId6"/>
    <p:sldId id="297" r:id="rId7"/>
    <p:sldId id="310" r:id="rId8"/>
    <p:sldId id="312" r:id="rId9"/>
    <p:sldId id="299" r:id="rId10"/>
    <p:sldId id="300" r:id="rId11"/>
    <p:sldId id="311" r:id="rId12"/>
    <p:sldId id="329" r:id="rId13"/>
    <p:sldId id="301" r:id="rId14"/>
    <p:sldId id="302" r:id="rId15"/>
    <p:sldId id="303" r:id="rId16"/>
    <p:sldId id="313" r:id="rId17"/>
    <p:sldId id="314" r:id="rId18"/>
    <p:sldId id="315" r:id="rId19"/>
    <p:sldId id="316" r:id="rId20"/>
    <p:sldId id="317" r:id="rId21"/>
    <p:sldId id="304" r:id="rId22"/>
    <p:sldId id="305" r:id="rId23"/>
    <p:sldId id="324" r:id="rId24"/>
    <p:sldId id="325" r:id="rId25"/>
    <p:sldId id="321" r:id="rId26"/>
    <p:sldId id="322" r:id="rId27"/>
    <p:sldId id="326" r:id="rId28"/>
    <p:sldId id="327" r:id="rId29"/>
    <p:sldId id="331" r:id="rId30"/>
    <p:sldId id="332" r:id="rId31"/>
    <p:sldId id="333" r:id="rId32"/>
    <p:sldId id="328" r:id="rId33"/>
  </p:sldIdLst>
  <p:sldSz cx="9144000" cy="6858000" type="screen4x3"/>
  <p:notesSz cx="7010400" cy="9296400"/>
  <p:defaultTextStyle>
    <a:defPPr>
      <a:defRPr lang="nl-B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167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19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 smtClean="0"/>
            </a:lvl1pPr>
          </a:lstStyle>
          <a:p>
            <a:pPr>
              <a:defRPr/>
            </a:pPr>
            <a:fld id="{91A711CC-6C2A-4020-9C89-572D0EC827D0}" type="datetimeFigureOut">
              <a:rPr lang="en-US"/>
              <a:pPr>
                <a:defRPr/>
              </a:pPr>
              <a:t>9/27/2019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B5B35969-AD4A-43A6-A70D-53024900384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6995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2.jpeg>
</file>

<file path=ppt/media/image3.png>
</file>

<file path=ppt/media/image4.gif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17020C4-9B11-49EB-82DB-594BCCDE713F}" type="datetimeFigureOut">
              <a:rPr lang="en-US"/>
              <a:pPr>
                <a:defRPr/>
              </a:pPr>
              <a:t>9/27/2019</a:t>
            </a:fld>
            <a:endParaRPr lang="en-US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204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4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9AF38A8B-AF79-47ED-A241-F8DCDFEAB55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31439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295A18-DD71-43EF-A319-B19B87C55643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F5BEC2-D9AF-4E41-A833-ED4972C0BE03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C6CF5B-5FCF-4753-80EE-5BA0DFE676B6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4E069FB-C334-436B-9B84-92B08B09EDA1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BDAE60-9DCA-4B5C-9384-E4E9F662F9A9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1D19AA-88C6-4911-879C-2487569E5858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4754BD-9B6A-4E7D-93A6-0D289C054E0A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CA5F28-2B85-40FC-B0E2-8F9CC66E394E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A8B03F-2ECE-4286-A14B-654BEC824303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0F4621-9622-4E2C-9070-6833320C45BB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8D013A-7FAF-49EA-8ED0-53BE62EC3BD1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DD11CC-8371-4694-B801-D41E60B4900D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AB26DA-BEBF-4D2A-8D56-CCA6F0CAEE6F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387DF6-55C3-4258-87FA-54BB2E9687F7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6006A7-10B0-4BDC-8D2A-34EB89C9EBE9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FC91EB-B19D-4EEF-A783-9A1E5FBC7C0D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9E4308-8905-46D8-A406-8A2135297545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D0AF43-457E-4A20-8C47-92CF58BECF07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A8CE5B-2F94-4ABA-9C64-9E6BAF3BB817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DB3A57-B408-4641-9EA0-8802DFABFC90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nl-B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1FBC70-12F8-4F1E-9D00-9568369A6278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D7FBC2-6F9D-4F64-8210-8D729D0893A1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nl-BE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BE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43772BD8-86AD-4374-AD38-0B11B9ECD46C}" type="datetimeFigureOut">
              <a:rPr lang="nl-BE"/>
              <a:pPr>
                <a:defRPr/>
              </a:pPr>
              <a:t>27/09/2019</a:t>
            </a:fld>
            <a:endParaRPr lang="nl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nl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B8E30398-2DD4-4D5E-A01F-431A6EDD8CAA}" type="slidenum">
              <a:rPr lang="nl-BE"/>
              <a:pPr>
                <a:defRPr/>
              </a:pPr>
              <a:t>‹#›</a:t>
            </a:fld>
            <a:endParaRPr lang="nl-B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58" r:id="rId2"/>
    <p:sldLayoutId id="2147483657" r:id="rId3"/>
    <p:sldLayoutId id="2147483656" r:id="rId4"/>
    <p:sldLayoutId id="2147483655" r:id="rId5"/>
    <p:sldLayoutId id="2147483654" r:id="rId6"/>
    <p:sldLayoutId id="2147483653" r:id="rId7"/>
    <p:sldLayoutId id="2147483652" r:id="rId8"/>
    <p:sldLayoutId id="2147483651" r:id="rId9"/>
    <p:sldLayoutId id="2147483650" r:id="rId10"/>
    <p:sldLayoutId id="214748364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ctrTitle"/>
          </p:nvPr>
        </p:nvSpPr>
        <p:spPr>
          <a:xfrm>
            <a:off x="2124075" y="1557338"/>
            <a:ext cx="5688013" cy="935037"/>
          </a:xfrm>
        </p:spPr>
        <p:txBody>
          <a:bodyPr/>
          <a:lstStyle/>
          <a:p>
            <a:pPr eaLnBrk="1" hangingPunct="1"/>
            <a:r>
              <a:rPr lang="fr-BE" smtClean="0"/>
              <a:t>KALI 03</a:t>
            </a:r>
            <a:endParaRPr lang="en-US" smtClean="0"/>
          </a:p>
        </p:txBody>
      </p:sp>
      <p:sp>
        <p:nvSpPr>
          <p:cNvPr id="15363" name="Subtitle 2"/>
          <p:cNvSpPr>
            <a:spLocks noGrp="1"/>
          </p:cNvSpPr>
          <p:nvPr>
            <p:ph type="subTitle" idx="1"/>
          </p:nvPr>
        </p:nvSpPr>
        <p:spPr>
          <a:xfrm>
            <a:off x="2124075" y="2565400"/>
            <a:ext cx="4176713" cy="863600"/>
          </a:xfrm>
        </p:spPr>
        <p:txBody>
          <a:bodyPr anchor="ctr"/>
          <a:lstStyle/>
          <a:p>
            <a:pPr eaLnBrk="1" hangingPunct="1"/>
            <a:r>
              <a:rPr lang="fr-BE" smtClean="0">
                <a:solidFill>
                  <a:srgbClr val="898989"/>
                </a:solidFill>
              </a:rPr>
              <a:t>L'orientation</a:t>
            </a:r>
          </a:p>
        </p:txBody>
      </p:sp>
      <p:pic>
        <p:nvPicPr>
          <p:cNvPr id="15364" name="Picture 5" descr="teken cb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04025" y="2565400"/>
            <a:ext cx="687388" cy="1152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1. Orientation</a:t>
            </a:r>
            <a:endParaRPr lang="en-US" smtClean="0"/>
          </a:p>
        </p:txBody>
      </p:sp>
      <p:sp>
        <p:nvSpPr>
          <p:cNvPr id="2150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Déclinaison :</a:t>
            </a:r>
          </a:p>
          <a:p>
            <a:pPr lvl="1"/>
            <a:r>
              <a:rPr lang="fr-BE" dirty="0" smtClean="0"/>
              <a:t>Calcul : </a:t>
            </a:r>
          </a:p>
          <a:p>
            <a:pPr lvl="2"/>
            <a:r>
              <a:rPr lang="fr-BE" b="1" dirty="0" err="1" smtClean="0"/>
              <a:t>Dc</a:t>
            </a:r>
            <a:r>
              <a:rPr lang="fr-BE" dirty="0" smtClean="0"/>
              <a:t>  = Déclinaison actuelle en degré</a:t>
            </a:r>
          </a:p>
          <a:p>
            <a:pPr lvl="2"/>
            <a:r>
              <a:rPr lang="fr-BE" b="1" dirty="0" err="1" smtClean="0"/>
              <a:t>Dq</a:t>
            </a:r>
            <a:r>
              <a:rPr lang="fr-BE" dirty="0" smtClean="0"/>
              <a:t> = Déclinaison du quadrillage en degré</a:t>
            </a:r>
          </a:p>
          <a:p>
            <a:pPr lvl="2"/>
            <a:r>
              <a:rPr lang="fr-BE" b="1" dirty="0" smtClean="0"/>
              <a:t>Da</a:t>
            </a:r>
            <a:r>
              <a:rPr lang="fr-BE" dirty="0" smtClean="0"/>
              <a:t> = Déclinaison annuelle en degré</a:t>
            </a:r>
          </a:p>
        </p:txBody>
      </p:sp>
      <p:sp>
        <p:nvSpPr>
          <p:cNvPr id="21507" name="Text Box 4"/>
          <p:cNvSpPr txBox="1">
            <a:spLocks noChangeArrowheads="1"/>
          </p:cNvSpPr>
          <p:nvPr/>
        </p:nvSpPr>
        <p:spPr bwMode="auto">
          <a:xfrm>
            <a:off x="2555875" y="4797425"/>
            <a:ext cx="2520950" cy="604838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r-BE" sz="3200" dirty="0" err="1"/>
              <a:t>Dc</a:t>
            </a:r>
            <a:r>
              <a:rPr lang="fr-BE" sz="3200" dirty="0"/>
              <a:t> = </a:t>
            </a:r>
            <a:r>
              <a:rPr lang="fr-BE" sz="3200" dirty="0" err="1"/>
              <a:t>Dq</a:t>
            </a:r>
            <a:r>
              <a:rPr lang="fr-BE" sz="3200" dirty="0"/>
              <a:t> + Da</a:t>
            </a:r>
            <a:endParaRPr lang="en-US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Rectangle 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01EDE10A-11ED-49A1-95BB-501DBC622746}" type="slidenum">
              <a:rPr lang="en-US" smtClean="0"/>
              <a:pPr/>
              <a:t>11</a:t>
            </a:fld>
            <a:endParaRPr lang="en-US" smtClean="0"/>
          </a:p>
        </p:txBody>
      </p:sp>
      <p:sp>
        <p:nvSpPr>
          <p:cNvPr id="310274" name="Rectangle 2"/>
          <p:cNvSpPr>
            <a:spLocks noChangeArrowheads="1"/>
          </p:cNvSpPr>
          <p:nvPr/>
        </p:nvSpPr>
        <p:spPr bwMode="auto">
          <a:xfrm>
            <a:off x="-1" y="980281"/>
            <a:ext cx="9144000" cy="280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660400" indent="-660400" algn="ctr">
              <a:lnSpc>
                <a:spcPct val="90000"/>
              </a:lnSpc>
              <a:spcBef>
                <a:spcPct val="20000"/>
              </a:spcBef>
              <a:buFont typeface="Wingdings" pitchFamily="2" charset="2"/>
              <a:buNone/>
              <a:defRPr/>
            </a:pP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Nord Magnétique vs. Nord Géographique</a:t>
            </a:r>
            <a:endParaRPr lang="nl-N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94" t="21319" r="48445" b="36710"/>
          <a:stretch/>
        </p:blipFill>
        <p:spPr bwMode="auto">
          <a:xfrm>
            <a:off x="1280948" y="1484820"/>
            <a:ext cx="2202873" cy="3034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2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838200" indent="-838200"/>
            <a:r>
              <a:rPr lang="fr-BE" sz="4000" dirty="0" smtClean="0"/>
              <a:t>1. Orientation</a:t>
            </a:r>
            <a:br>
              <a:rPr lang="fr-BE" sz="4000" dirty="0" smtClean="0"/>
            </a:br>
            <a:endParaRPr lang="en-US" sz="4000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3779912" y="1460645"/>
            <a:ext cx="536408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400" b="1" dirty="0" smtClean="0"/>
              <a:t>30 Jun 14: </a:t>
            </a:r>
          </a:p>
          <a:p>
            <a:r>
              <a:rPr lang="fr-BE" sz="2400" dirty="0" err="1" smtClean="0"/>
              <a:t>Dc</a:t>
            </a:r>
            <a:r>
              <a:rPr lang="fr-BE" sz="2400" dirty="0" smtClean="0"/>
              <a:t> 	= déclinaison actuelle</a:t>
            </a:r>
          </a:p>
          <a:p>
            <a:r>
              <a:rPr lang="fr-BE" sz="2400" dirty="0"/>
              <a:t>	</a:t>
            </a:r>
            <a:r>
              <a:rPr lang="fr-BE" sz="2400" dirty="0" smtClean="0"/>
              <a:t>= 1°30’</a:t>
            </a:r>
          </a:p>
          <a:p>
            <a:r>
              <a:rPr lang="fr-BE" sz="2400" dirty="0" smtClean="0"/>
              <a:t>Variation annuelle: 0°08’</a:t>
            </a:r>
          </a:p>
          <a:p>
            <a:endParaRPr lang="fr-BE" sz="2400" dirty="0" smtClean="0"/>
          </a:p>
          <a:p>
            <a:r>
              <a:rPr lang="fr-BE" sz="2400" b="1" dirty="0" smtClean="0"/>
              <a:t>2015:</a:t>
            </a:r>
          </a:p>
          <a:p>
            <a:r>
              <a:rPr lang="fr-BE" sz="2400" dirty="0" err="1" smtClean="0"/>
              <a:t>Dc</a:t>
            </a:r>
            <a:r>
              <a:rPr lang="fr-BE" sz="2400" dirty="0" smtClean="0"/>
              <a:t> (2014) = </a:t>
            </a:r>
            <a:r>
              <a:rPr lang="fr-BE" sz="2400" dirty="0" err="1" smtClean="0"/>
              <a:t>Dq</a:t>
            </a:r>
            <a:r>
              <a:rPr lang="fr-BE" sz="2400" dirty="0" smtClean="0"/>
              <a:t> (2015) </a:t>
            </a:r>
            <a:r>
              <a:rPr lang="fr-BE" sz="2400" dirty="0"/>
              <a:t>= 1°30’</a:t>
            </a:r>
          </a:p>
          <a:p>
            <a:r>
              <a:rPr lang="fr-BE" sz="2400" dirty="0"/>
              <a:t>Da = </a:t>
            </a:r>
            <a:r>
              <a:rPr lang="fr-BE" sz="2400" dirty="0" smtClean="0"/>
              <a:t>((2015-2014) x 0°08’) = 0°08’</a:t>
            </a:r>
            <a:endParaRPr lang="fr-BE" sz="2400" dirty="0"/>
          </a:p>
          <a:p>
            <a:r>
              <a:rPr lang="fr-BE" sz="2400" dirty="0" err="1" smtClean="0"/>
              <a:t>Dc</a:t>
            </a:r>
            <a:r>
              <a:rPr lang="fr-BE" sz="2400" dirty="0" smtClean="0"/>
              <a:t> (2015) = 1°30’ + 0°08’’ = </a:t>
            </a:r>
            <a:r>
              <a:rPr lang="fr-BE" sz="2400" b="1" dirty="0" smtClean="0"/>
              <a:t>1°38’</a:t>
            </a:r>
            <a:endParaRPr lang="en-US" sz="24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5" t="62715" r="40036" b="21378"/>
          <a:stretch/>
        </p:blipFill>
        <p:spPr bwMode="auto">
          <a:xfrm>
            <a:off x="179512" y="4841081"/>
            <a:ext cx="6369108" cy="1944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435496" y="5229200"/>
            <a:ext cx="5148000" cy="260195"/>
          </a:xfrm>
          <a:prstGeom prst="rect">
            <a:avLst/>
          </a:prstGeom>
          <a:solidFill>
            <a:srgbClr val="C00000">
              <a:alpha val="4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ircular Arrow 4"/>
          <p:cNvSpPr/>
          <p:nvPr/>
        </p:nvSpPr>
        <p:spPr>
          <a:xfrm rot="18904377">
            <a:off x="7017827" y="2428289"/>
            <a:ext cx="1731974" cy="1731974"/>
          </a:xfrm>
          <a:prstGeom prst="circularArrow">
            <a:avLst>
              <a:gd name="adj1" fmla="val 12500"/>
              <a:gd name="adj2" fmla="val 923090"/>
              <a:gd name="adj3" fmla="val 20457681"/>
              <a:gd name="adj4" fmla="val 16590801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03046" y="2924944"/>
            <a:ext cx="11615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sz="2000" b="1" dirty="0" err="1" smtClean="0">
                <a:solidFill>
                  <a:srgbClr val="0070C0"/>
                </a:solidFill>
              </a:rPr>
              <a:t>Eastward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451766" y="2060848"/>
            <a:ext cx="8640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4000" b="1" dirty="0" smtClean="0"/>
              <a:t>+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2821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Rectangle 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01EDE10A-11ED-49A1-95BB-501DBC622746}" type="slidenum">
              <a:rPr lang="en-US" smtClean="0"/>
              <a:pPr/>
              <a:t>12</a:t>
            </a:fld>
            <a:endParaRPr lang="en-US" smtClean="0"/>
          </a:p>
        </p:txBody>
      </p:sp>
      <p:sp>
        <p:nvSpPr>
          <p:cNvPr id="310274" name="Rectangle 2"/>
          <p:cNvSpPr>
            <a:spLocks noChangeArrowheads="1"/>
          </p:cNvSpPr>
          <p:nvPr/>
        </p:nvSpPr>
        <p:spPr bwMode="auto">
          <a:xfrm>
            <a:off x="-1" y="980281"/>
            <a:ext cx="9144000" cy="280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660400" indent="-660400" algn="ctr">
              <a:lnSpc>
                <a:spcPct val="90000"/>
              </a:lnSpc>
              <a:spcBef>
                <a:spcPct val="20000"/>
              </a:spcBef>
              <a:buFont typeface="Wingdings" pitchFamily="2" charset="2"/>
              <a:buNone/>
              <a:defRPr/>
            </a:pP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Nord Magnétique vs. Nord Géographique</a:t>
            </a:r>
            <a:endParaRPr lang="nl-N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2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838200" indent="-838200"/>
            <a:r>
              <a:rPr lang="fr-BE" sz="4000" dirty="0" smtClean="0"/>
              <a:t>1. Orientation</a:t>
            </a:r>
            <a:br>
              <a:rPr lang="fr-BE" sz="4000" dirty="0" smtClean="0"/>
            </a:br>
            <a:endParaRPr lang="en-US" sz="4000" dirty="0" smtClean="0"/>
          </a:p>
        </p:txBody>
      </p:sp>
      <p:sp>
        <p:nvSpPr>
          <p:cNvPr id="12" name="Rectangle 3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BE" dirty="0" smtClean="0"/>
              <a:t>Au 25 </a:t>
            </a:r>
            <a:r>
              <a:rPr lang="fr-BE" dirty="0" err="1" smtClean="0"/>
              <a:t>Oct</a:t>
            </a:r>
            <a:r>
              <a:rPr lang="fr-BE" dirty="0" smtClean="0"/>
              <a:t> 17 :</a:t>
            </a:r>
            <a:r>
              <a:rPr lang="fr-BE" dirty="0"/>
              <a:t> </a:t>
            </a:r>
            <a:r>
              <a:rPr lang="fr-BE" dirty="0" err="1" smtClean="0"/>
              <a:t>Saffraanberg</a:t>
            </a:r>
            <a:endParaRPr lang="fr-BE" dirty="0" smtClean="0"/>
          </a:p>
          <a:p>
            <a:pPr lvl="1"/>
            <a:r>
              <a:rPr lang="fr-BE" dirty="0" smtClean="0"/>
              <a:t>Déclinaison magnétique = 1°21,78’</a:t>
            </a:r>
          </a:p>
          <a:p>
            <a:pPr lvl="1"/>
            <a:r>
              <a:rPr lang="fr-BE" dirty="0" smtClean="0"/>
              <a:t>Variation annuelle = 0°09’ vers l’Est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6814904"/>
              </p:ext>
            </p:extLst>
          </p:nvPr>
        </p:nvGraphicFramePr>
        <p:xfrm>
          <a:off x="899592" y="3717032"/>
          <a:ext cx="7344816" cy="222504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2016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803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Année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Déclinaison magnétique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Variation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2015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1°03,78’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- 2 x 0,09°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2016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1°12,78’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BE" dirty="0" smtClean="0"/>
                        <a:t>- 1 x 0,09°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BE" b="1" dirty="0" smtClean="0"/>
                        <a:t>2017</a:t>
                      </a:r>
                      <a:endParaRPr lang="en-US" b="1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b="1" dirty="0" smtClean="0"/>
                        <a:t>1°21,78’</a:t>
                      </a:r>
                      <a:endParaRPr lang="en-US" b="1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b="1" dirty="0" smtClean="0"/>
                        <a:t>-</a:t>
                      </a:r>
                      <a:endParaRPr lang="en-US" b="1" dirty="0"/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2018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1°30,78’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BE" dirty="0" smtClean="0"/>
                        <a:t>+ 1 x 0,09°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2019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BE" dirty="0" smtClean="0"/>
                        <a:t>1°39,78’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BE" dirty="0" smtClean="0"/>
                        <a:t>+ 2 x 0,09°</a:t>
                      </a:r>
                      <a:endParaRPr lang="en-US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3272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1. Orientation</a:t>
            </a:r>
            <a:endParaRPr lang="en-US" smtClean="0"/>
          </a:p>
        </p:txBody>
      </p:sp>
      <p:sp>
        <p:nvSpPr>
          <p:cNvPr id="22530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smtClean="0"/>
              <a:t>Azimut et azimut inverse :</a:t>
            </a:r>
          </a:p>
          <a:p>
            <a:pPr lvl="1"/>
            <a:r>
              <a:rPr lang="fr-BE" smtClean="0"/>
              <a:t>L’azimut est l’angle formé par le nord magnétique et la direction à suivre.</a:t>
            </a:r>
          </a:p>
          <a:p>
            <a:pPr lvl="1"/>
            <a:r>
              <a:rPr lang="fr-BE" smtClean="0"/>
              <a:t>L’azimut inverse est l’azimut de la direction opposée à celle que l’on envisage .</a:t>
            </a:r>
          </a:p>
          <a:p>
            <a:pPr lvl="2"/>
            <a:r>
              <a:rPr lang="fr-BE" smtClean="0"/>
              <a:t>Calcul :</a:t>
            </a:r>
          </a:p>
          <a:p>
            <a:pPr lvl="3">
              <a:buFont typeface="Arial" charset="0"/>
              <a:buNone/>
            </a:pPr>
            <a:r>
              <a:rPr lang="fr-BE" smtClean="0"/>
              <a:t>-180° </a:t>
            </a:r>
            <a:r>
              <a:rPr lang="fr-BE" smtClean="0">
                <a:sym typeface="Wingdings" pitchFamily="2" charset="2"/>
              </a:rPr>
              <a:t> +180°</a:t>
            </a:r>
          </a:p>
          <a:p>
            <a:pPr lvl="3">
              <a:buFont typeface="Arial" charset="0"/>
              <a:buNone/>
            </a:pPr>
            <a:r>
              <a:rPr lang="fr-BE" smtClean="0">
                <a:sym typeface="Wingdings" pitchFamily="2" charset="2"/>
              </a:rPr>
              <a:t>+180°  -180°</a:t>
            </a:r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1. Orientation</a:t>
            </a:r>
            <a:endParaRPr lang="en-US" smtClean="0"/>
          </a:p>
        </p:txBody>
      </p:sp>
      <p:sp>
        <p:nvSpPr>
          <p:cNvPr id="2355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Calcul du gisement:</a:t>
            </a:r>
          </a:p>
          <a:p>
            <a:pPr lvl="1"/>
            <a:r>
              <a:rPr lang="fr-BE" b="1" dirty="0" err="1" smtClean="0"/>
              <a:t>Az</a:t>
            </a:r>
            <a:r>
              <a:rPr lang="fr-BE" b="1" dirty="0" smtClean="0"/>
              <a:t> </a:t>
            </a:r>
            <a:r>
              <a:rPr lang="fr-BE" dirty="0" smtClean="0"/>
              <a:t>= azimut</a:t>
            </a:r>
          </a:p>
          <a:p>
            <a:pPr lvl="1"/>
            <a:r>
              <a:rPr lang="fr-BE" b="1" dirty="0" err="1" smtClean="0"/>
              <a:t>Gs</a:t>
            </a:r>
            <a:r>
              <a:rPr lang="fr-BE" dirty="0" smtClean="0"/>
              <a:t> = gisement</a:t>
            </a:r>
          </a:p>
          <a:p>
            <a:pPr lvl="1"/>
            <a:r>
              <a:rPr lang="fr-BE" b="1" dirty="0" err="1" smtClean="0"/>
              <a:t>Dc</a:t>
            </a:r>
            <a:r>
              <a:rPr lang="fr-BE" b="1" dirty="0" smtClean="0"/>
              <a:t> </a:t>
            </a:r>
            <a:r>
              <a:rPr lang="fr-BE" dirty="0" smtClean="0"/>
              <a:t>= déclinaison actuelle</a:t>
            </a:r>
            <a:endParaRPr lang="en-US" dirty="0" smtClean="0"/>
          </a:p>
        </p:txBody>
      </p:sp>
      <p:sp>
        <p:nvSpPr>
          <p:cNvPr id="23555" name="Text Box 4"/>
          <p:cNvSpPr txBox="1">
            <a:spLocks noChangeArrowheads="1"/>
          </p:cNvSpPr>
          <p:nvPr/>
        </p:nvSpPr>
        <p:spPr bwMode="auto">
          <a:xfrm>
            <a:off x="2051050" y="4508500"/>
            <a:ext cx="4392613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/>
          </a:p>
        </p:txBody>
      </p:sp>
      <p:sp>
        <p:nvSpPr>
          <p:cNvPr id="23556" name="Text Box 5"/>
          <p:cNvSpPr txBox="1">
            <a:spLocks noChangeArrowheads="1"/>
          </p:cNvSpPr>
          <p:nvPr/>
        </p:nvSpPr>
        <p:spPr bwMode="auto">
          <a:xfrm>
            <a:off x="3348782" y="4724400"/>
            <a:ext cx="2519362" cy="6667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r-BE" sz="3600" b="1"/>
              <a:t>Az = Gs + Dc</a:t>
            </a:r>
            <a:endParaRPr lang="en-US" sz="36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2. La boussole</a:t>
            </a:r>
            <a:endParaRPr lang="en-US" dirty="0" smtClean="0"/>
          </a:p>
        </p:txBody>
      </p:sp>
      <p:sp>
        <p:nvSpPr>
          <p:cNvPr id="24578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smtClean="0"/>
              <a:t>Description: </a:t>
            </a:r>
            <a:endParaRPr lang="en-US" smtClean="0"/>
          </a:p>
        </p:txBody>
      </p:sp>
      <p:pic>
        <p:nvPicPr>
          <p:cNvPr id="24579" name="Picture 4" descr="kompas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763713" y="2509838"/>
            <a:ext cx="5472112" cy="4030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Rectangle 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C759FC6-7170-4492-A700-56E7AB3143DF}" type="slidenum">
              <a:rPr lang="en-US" smtClean="0">
                <a:solidFill>
                  <a:schemeClr val="tx1"/>
                </a:solidFill>
              </a:rPr>
              <a:pPr/>
              <a:t>16</a:t>
            </a:fld>
            <a:endParaRPr lang="en-US" smtClean="0">
              <a:solidFill>
                <a:schemeClr val="tx1"/>
              </a:solidFill>
            </a:endParaRPr>
          </a:p>
        </p:txBody>
      </p:sp>
      <p:sp>
        <p:nvSpPr>
          <p:cNvPr id="101379" name="Text Box 4"/>
          <p:cNvSpPr txBox="1">
            <a:spLocks noChangeArrowheads="1"/>
          </p:cNvSpPr>
          <p:nvPr/>
        </p:nvSpPr>
        <p:spPr bwMode="auto">
          <a:xfrm>
            <a:off x="1071197" y="1363812"/>
            <a:ext cx="17267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Description</a:t>
            </a:r>
            <a:endParaRPr lang="fr-BE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1380" name="Picture 5" descr="BOUSSOL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62200" y="2817814"/>
            <a:ext cx="5486400" cy="3049587"/>
          </a:xfrm>
          <a:prstGeom prst="rect">
            <a:avLst/>
          </a:prstGeom>
          <a:noFill/>
          <a:ln w="9525">
            <a:solidFill>
              <a:srgbClr val="FF9900"/>
            </a:solidFill>
            <a:miter lim="800000"/>
            <a:headEnd/>
            <a:tailEnd/>
          </a:ln>
        </p:spPr>
      </p:pic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5791200" y="4191000"/>
            <a:ext cx="2006112" cy="2243138"/>
            <a:chOff x="3517" y="2496"/>
            <a:chExt cx="1264" cy="1413"/>
          </a:xfrm>
        </p:grpSpPr>
        <p:sp>
          <p:nvSpPr>
            <p:cNvPr id="101391" name="Text Box 6"/>
            <p:cNvSpPr txBox="1">
              <a:spLocks noChangeArrowheads="1"/>
            </p:cNvSpPr>
            <p:nvPr/>
          </p:nvSpPr>
          <p:spPr bwMode="auto">
            <a:xfrm>
              <a:off x="3517" y="3676"/>
              <a:ext cx="1264" cy="233"/>
            </a:xfrm>
            <a:prstGeom prst="rect">
              <a:avLst/>
            </a:prstGeom>
            <a:noFill/>
            <a:ln w="38100">
              <a:solidFill>
                <a:srgbClr val="FF9900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r>
                <a:rPr lang="fr-BE">
                  <a:latin typeface="Comic Sans MS" pitchFamily="66" charset="0"/>
                </a:rPr>
                <a:t>Aiguille aimantée</a:t>
              </a:r>
            </a:p>
          </p:txBody>
        </p:sp>
        <p:sp>
          <p:nvSpPr>
            <p:cNvPr id="101392" name="Line 7"/>
            <p:cNvSpPr>
              <a:spLocks noChangeShapeType="1"/>
            </p:cNvSpPr>
            <p:nvPr/>
          </p:nvSpPr>
          <p:spPr bwMode="auto">
            <a:xfrm>
              <a:off x="3552" y="2496"/>
              <a:ext cx="816" cy="1152"/>
            </a:xfrm>
            <a:prstGeom prst="lin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3" name="Group 14"/>
          <p:cNvGrpSpPr>
            <a:grpSpLocks/>
          </p:cNvGrpSpPr>
          <p:nvPr/>
        </p:nvGrpSpPr>
        <p:grpSpPr bwMode="auto">
          <a:xfrm>
            <a:off x="1371600" y="3314700"/>
            <a:ext cx="5638800" cy="3100388"/>
            <a:chOff x="768" y="1920"/>
            <a:chExt cx="3552" cy="1953"/>
          </a:xfrm>
        </p:grpSpPr>
        <p:sp>
          <p:nvSpPr>
            <p:cNvPr id="101388" name="Oval 9"/>
            <p:cNvSpPr>
              <a:spLocks noChangeArrowheads="1"/>
            </p:cNvSpPr>
            <p:nvPr/>
          </p:nvSpPr>
          <p:spPr bwMode="auto">
            <a:xfrm>
              <a:off x="3072" y="1920"/>
              <a:ext cx="1248" cy="1248"/>
            </a:xfrm>
            <a:prstGeom prst="ellips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>
                <a:latin typeface="Comic Sans MS" pitchFamily="66" charset="0"/>
              </a:endParaRPr>
            </a:p>
          </p:txBody>
        </p:sp>
        <p:sp>
          <p:nvSpPr>
            <p:cNvPr id="101389" name="Line 10"/>
            <p:cNvSpPr>
              <a:spLocks noChangeShapeType="1"/>
            </p:cNvSpPr>
            <p:nvPr/>
          </p:nvSpPr>
          <p:spPr bwMode="auto">
            <a:xfrm flipH="1">
              <a:off x="2016" y="2544"/>
              <a:ext cx="1056" cy="1056"/>
            </a:xfrm>
            <a:prstGeom prst="line">
              <a:avLst/>
            </a:prstGeom>
            <a:noFill/>
            <a:ln w="38100">
              <a:solidFill>
                <a:srgbClr val="FF99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01390" name="Text Box 11"/>
            <p:cNvSpPr txBox="1">
              <a:spLocks noChangeArrowheads="1"/>
            </p:cNvSpPr>
            <p:nvPr/>
          </p:nvSpPr>
          <p:spPr bwMode="auto">
            <a:xfrm>
              <a:off x="768" y="3640"/>
              <a:ext cx="1213" cy="233"/>
            </a:xfrm>
            <a:prstGeom prst="rect">
              <a:avLst/>
            </a:prstGeom>
            <a:noFill/>
            <a:ln w="38100">
              <a:solidFill>
                <a:srgbClr val="FF9900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r>
                <a:rPr lang="fr-BE">
                  <a:latin typeface="Comic Sans MS" pitchFamily="66" charset="0"/>
                </a:rPr>
                <a:t>Couronne mobile</a:t>
              </a:r>
            </a:p>
          </p:txBody>
        </p:sp>
      </p:grpSp>
      <p:grpSp>
        <p:nvGrpSpPr>
          <p:cNvPr id="4" name="Group 22"/>
          <p:cNvGrpSpPr>
            <a:grpSpLocks/>
          </p:cNvGrpSpPr>
          <p:nvPr/>
        </p:nvGrpSpPr>
        <p:grpSpPr bwMode="auto">
          <a:xfrm>
            <a:off x="2819400" y="2101850"/>
            <a:ext cx="4648200" cy="3384550"/>
            <a:chOff x="1776" y="1324"/>
            <a:chExt cx="2928" cy="2132"/>
          </a:xfrm>
        </p:grpSpPr>
        <p:sp>
          <p:nvSpPr>
            <p:cNvPr id="101384" name="Rectangle 18"/>
            <p:cNvSpPr>
              <a:spLocks noChangeArrowheads="1"/>
            </p:cNvSpPr>
            <p:nvPr/>
          </p:nvSpPr>
          <p:spPr bwMode="auto">
            <a:xfrm>
              <a:off x="1776" y="1968"/>
              <a:ext cx="2928" cy="1488"/>
            </a:xfrm>
            <a:prstGeom prst="rect">
              <a:avLst/>
            </a:prstGeom>
            <a:noFill/>
            <a:ln w="38100">
              <a:solidFill>
                <a:srgbClr val="FF99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fr-FR">
                <a:latin typeface="Comic Sans MS" pitchFamily="66" charset="0"/>
              </a:endParaRPr>
            </a:p>
          </p:txBody>
        </p:sp>
        <p:grpSp>
          <p:nvGrpSpPr>
            <p:cNvPr id="101385" name="Group 21"/>
            <p:cNvGrpSpPr>
              <a:grpSpLocks/>
            </p:cNvGrpSpPr>
            <p:nvPr/>
          </p:nvGrpSpPr>
          <p:grpSpPr bwMode="auto">
            <a:xfrm>
              <a:off x="1827" y="1324"/>
              <a:ext cx="2030" cy="644"/>
              <a:chOff x="1827" y="1324"/>
              <a:chExt cx="2030" cy="644"/>
            </a:xfrm>
          </p:grpSpPr>
          <p:sp>
            <p:nvSpPr>
              <p:cNvPr id="101386" name="Text Box 19"/>
              <p:cNvSpPr txBox="1">
                <a:spLocks noChangeArrowheads="1"/>
              </p:cNvSpPr>
              <p:nvPr/>
            </p:nvSpPr>
            <p:spPr bwMode="auto">
              <a:xfrm>
                <a:off x="1827" y="1324"/>
                <a:ext cx="2030" cy="233"/>
              </a:xfrm>
              <a:prstGeom prst="rect">
                <a:avLst/>
              </a:prstGeom>
              <a:noFill/>
              <a:ln w="38100">
                <a:solidFill>
                  <a:srgbClr val="FF9900"/>
                </a:solidFill>
                <a:miter lim="800000"/>
                <a:headEnd/>
                <a:tailEnd/>
              </a:ln>
            </p:spPr>
            <p:txBody>
              <a:bodyPr wrap="none" anchor="ctr">
                <a:spAutoFit/>
              </a:bodyPr>
              <a:lstStyle/>
              <a:p>
                <a:r>
                  <a:rPr lang="fr-BE">
                    <a:latin typeface="Comic Sans MS" pitchFamily="66" charset="0"/>
                  </a:rPr>
                  <a:t>Plaque de base transparente</a:t>
                </a:r>
              </a:p>
            </p:txBody>
          </p:sp>
          <p:cxnSp>
            <p:nvCxnSpPr>
              <p:cNvPr id="101387" name="AutoShape 20"/>
              <p:cNvCxnSpPr>
                <a:cxnSpLocks noChangeShapeType="1"/>
                <a:stCxn id="101384" idx="0"/>
                <a:endCxn id="101386" idx="2"/>
              </p:cNvCxnSpPr>
              <p:nvPr/>
            </p:nvCxnSpPr>
            <p:spPr bwMode="auto">
              <a:xfrm rot="16200000" flipV="1">
                <a:off x="2835" y="1563"/>
                <a:ext cx="412" cy="398"/>
              </a:xfrm>
              <a:prstGeom prst="straightConnector1">
                <a:avLst/>
              </a:prstGeom>
              <a:noFill/>
              <a:ln w="38100">
                <a:solidFill>
                  <a:srgbClr val="FF9900"/>
                </a:solidFill>
                <a:round/>
                <a:headEnd/>
                <a:tailEnd/>
              </a:ln>
            </p:spPr>
          </p:cxnSp>
        </p:grpSp>
      </p:grpSp>
      <p:sp>
        <p:nvSpPr>
          <p:cNvPr id="19" name="Rectangle 2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smtClean="0"/>
              <a:t>2. La boussole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45792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1" name="Rectangle 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A9FBC907-92C1-4CAB-8508-69A6295227B3}" type="slidenum">
              <a:rPr lang="en-US" smtClean="0"/>
              <a:pPr/>
              <a:t>17</a:t>
            </a:fld>
            <a:endParaRPr lang="en-US" smtClean="0"/>
          </a:p>
        </p:txBody>
      </p:sp>
      <p:pic>
        <p:nvPicPr>
          <p:cNvPr id="102402" name="Picture 4" descr="BOUSSOL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0" y="2284414"/>
            <a:ext cx="5486400" cy="304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1308233" y="1643050"/>
            <a:ext cx="3035898" cy="2470150"/>
            <a:chOff x="824" y="1372"/>
            <a:chExt cx="1912" cy="1556"/>
          </a:xfrm>
          <a:noFill/>
        </p:grpSpPr>
        <p:sp>
          <p:nvSpPr>
            <p:cNvPr id="7" name="Text Box 5"/>
            <p:cNvSpPr txBox="1">
              <a:spLocks noChangeArrowheads="1"/>
            </p:cNvSpPr>
            <p:nvPr/>
          </p:nvSpPr>
          <p:spPr bwMode="auto">
            <a:xfrm>
              <a:off x="824" y="1372"/>
              <a:ext cx="1175" cy="233"/>
            </a:xfrm>
            <a:prstGeom prst="rect">
              <a:avLst/>
            </a:prstGeom>
            <a:grpFill/>
            <a:ln w="57150">
              <a:solidFill>
                <a:srgbClr val="000099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>
                <a:defRPr/>
              </a:pPr>
              <a:r>
                <a:rPr lang="fr-BE">
                  <a:latin typeface="Comic Sans MS" pitchFamily="66" charset="0"/>
                </a:rPr>
                <a:t>Romer 1/25000</a:t>
              </a:r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1776" y="2016"/>
              <a:ext cx="960" cy="912"/>
            </a:xfrm>
            <a:custGeom>
              <a:avLst/>
              <a:gdLst>
                <a:gd name="T0" fmla="*/ 0 w 960"/>
                <a:gd name="T1" fmla="*/ 960 h 960"/>
                <a:gd name="T2" fmla="*/ 0 w 960"/>
                <a:gd name="T3" fmla="*/ 0 h 960"/>
                <a:gd name="T4" fmla="*/ 960 w 960"/>
                <a:gd name="T5" fmla="*/ 0 h 960"/>
                <a:gd name="T6" fmla="*/ 0 60000 65536"/>
                <a:gd name="T7" fmla="*/ 0 60000 65536"/>
                <a:gd name="T8" fmla="*/ 0 60000 65536"/>
                <a:gd name="T9" fmla="*/ 0 w 960"/>
                <a:gd name="T10" fmla="*/ 0 h 960"/>
                <a:gd name="T11" fmla="*/ 960 w 960"/>
                <a:gd name="T12" fmla="*/ 960 h 96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960" h="960">
                  <a:moveTo>
                    <a:pt x="0" y="960"/>
                  </a:moveTo>
                  <a:lnTo>
                    <a:pt x="0" y="0"/>
                  </a:lnTo>
                  <a:lnTo>
                    <a:pt x="960" y="0"/>
                  </a:lnTo>
                </a:path>
              </a:pathLst>
            </a:custGeom>
            <a:grpFill/>
            <a:ln w="57150" cap="flat" cmpd="sng">
              <a:solidFill>
                <a:srgbClr val="000099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omic Sans MS" pitchFamily="66" charset="0"/>
              </a:endParaRPr>
            </a:p>
          </p:txBody>
        </p:sp>
        <p:cxnSp>
          <p:nvCxnSpPr>
            <p:cNvPr id="9" name="AutoShape 10"/>
            <p:cNvCxnSpPr>
              <a:cxnSpLocks noChangeShapeType="1"/>
              <a:stCxn id="7" idx="2"/>
              <a:endCxn id="8" idx="1"/>
            </p:cNvCxnSpPr>
            <p:nvPr/>
          </p:nvCxnSpPr>
          <p:spPr bwMode="auto">
            <a:xfrm rot="16200000" flipH="1">
              <a:off x="1388" y="1628"/>
              <a:ext cx="412" cy="365"/>
            </a:xfrm>
            <a:prstGeom prst="straightConnector1">
              <a:avLst/>
            </a:prstGeom>
            <a:grpFill/>
            <a:ln w="57150">
              <a:solidFill>
                <a:srgbClr val="000099"/>
              </a:solidFill>
              <a:round/>
              <a:headEnd/>
              <a:tailEnd/>
            </a:ln>
          </p:spPr>
        </p:cxn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2410527" y="1643050"/>
            <a:ext cx="1864266" cy="2012950"/>
            <a:chOff x="1518" y="1372"/>
            <a:chExt cx="1175" cy="1268"/>
          </a:xfrm>
          <a:noFill/>
        </p:grpSpPr>
        <p:sp>
          <p:nvSpPr>
            <p:cNvPr id="11" name="Freeform 12"/>
            <p:cNvSpPr>
              <a:spLocks/>
            </p:cNvSpPr>
            <p:nvPr/>
          </p:nvSpPr>
          <p:spPr bwMode="auto">
            <a:xfrm>
              <a:off x="1920" y="2160"/>
              <a:ext cx="480" cy="480"/>
            </a:xfrm>
            <a:custGeom>
              <a:avLst/>
              <a:gdLst>
                <a:gd name="T0" fmla="*/ 0 w 480"/>
                <a:gd name="T1" fmla="*/ 480 h 480"/>
                <a:gd name="T2" fmla="*/ 0 w 480"/>
                <a:gd name="T3" fmla="*/ 0 h 480"/>
                <a:gd name="T4" fmla="*/ 480 w 480"/>
                <a:gd name="T5" fmla="*/ 0 h 480"/>
                <a:gd name="T6" fmla="*/ 0 60000 65536"/>
                <a:gd name="T7" fmla="*/ 0 60000 65536"/>
                <a:gd name="T8" fmla="*/ 0 60000 65536"/>
                <a:gd name="T9" fmla="*/ 0 w 480"/>
                <a:gd name="T10" fmla="*/ 0 h 480"/>
                <a:gd name="T11" fmla="*/ 480 w 480"/>
                <a:gd name="T12" fmla="*/ 480 h 48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480" h="480">
                  <a:moveTo>
                    <a:pt x="0" y="480"/>
                  </a:moveTo>
                  <a:lnTo>
                    <a:pt x="0" y="0"/>
                  </a:lnTo>
                  <a:lnTo>
                    <a:pt x="480" y="0"/>
                  </a:lnTo>
                </a:path>
              </a:pathLst>
            </a:custGeom>
            <a:grpFill/>
            <a:ln w="57150" cap="flat" cmpd="sng">
              <a:solidFill>
                <a:srgbClr val="FF4013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omic Sans MS" pitchFamily="66" charset="0"/>
              </a:endParaRPr>
            </a:p>
          </p:txBody>
        </p:sp>
        <p:sp>
          <p:nvSpPr>
            <p:cNvPr id="12" name="Text Box 13"/>
            <p:cNvSpPr txBox="1">
              <a:spLocks noChangeArrowheads="1"/>
            </p:cNvSpPr>
            <p:nvPr/>
          </p:nvSpPr>
          <p:spPr bwMode="auto">
            <a:xfrm>
              <a:off x="1518" y="1372"/>
              <a:ext cx="1175" cy="233"/>
            </a:xfrm>
            <a:prstGeom prst="rect">
              <a:avLst/>
            </a:prstGeom>
            <a:grpFill/>
            <a:ln w="57150">
              <a:solidFill>
                <a:srgbClr val="FF4013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>
                <a:defRPr/>
              </a:pPr>
              <a:r>
                <a:rPr lang="fr-BE">
                  <a:latin typeface="Comic Sans MS" pitchFamily="66" charset="0"/>
                </a:rPr>
                <a:t>Romer 1/50000</a:t>
              </a:r>
            </a:p>
          </p:txBody>
        </p:sp>
        <p:cxnSp>
          <p:nvCxnSpPr>
            <p:cNvPr id="13" name="AutoShape 14"/>
            <p:cNvCxnSpPr>
              <a:cxnSpLocks noChangeShapeType="1"/>
              <a:stCxn id="12" idx="2"/>
              <a:endCxn id="11" idx="1"/>
            </p:cNvCxnSpPr>
            <p:nvPr/>
          </p:nvCxnSpPr>
          <p:spPr bwMode="auto">
            <a:xfrm rot="5400000">
              <a:off x="1735" y="1790"/>
              <a:ext cx="556" cy="185"/>
            </a:xfrm>
            <a:prstGeom prst="straightConnector1">
              <a:avLst/>
            </a:prstGeom>
            <a:grpFill/>
            <a:ln w="38100">
              <a:solidFill>
                <a:srgbClr val="FF4013"/>
              </a:solidFill>
              <a:round/>
              <a:headEnd/>
              <a:tailEnd/>
            </a:ln>
          </p:spPr>
        </p:cxnSp>
      </p:grpSp>
      <p:grpSp>
        <p:nvGrpSpPr>
          <p:cNvPr id="4" name="Group 26"/>
          <p:cNvGrpSpPr>
            <a:grpSpLocks/>
          </p:cNvGrpSpPr>
          <p:nvPr/>
        </p:nvGrpSpPr>
        <p:grpSpPr bwMode="auto">
          <a:xfrm>
            <a:off x="3123957" y="4875202"/>
            <a:ext cx="3733555" cy="1100138"/>
            <a:chOff x="1968" y="3408"/>
            <a:chExt cx="2352" cy="693"/>
          </a:xfrm>
          <a:noFill/>
        </p:grpSpPr>
        <p:sp>
          <p:nvSpPr>
            <p:cNvPr id="15" name="Text Box 20"/>
            <p:cNvSpPr txBox="1">
              <a:spLocks noChangeArrowheads="1"/>
            </p:cNvSpPr>
            <p:nvPr/>
          </p:nvSpPr>
          <p:spPr bwMode="auto">
            <a:xfrm>
              <a:off x="2142" y="3868"/>
              <a:ext cx="1542" cy="233"/>
            </a:xfrm>
            <a:prstGeom prst="rect">
              <a:avLst/>
            </a:prstGeom>
            <a:grpFill/>
            <a:ln w="57150">
              <a:solidFill>
                <a:srgbClr val="00FF00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>
                <a:defRPr/>
              </a:pPr>
              <a:r>
                <a:rPr lang="fr-BE">
                  <a:latin typeface="Comic Sans MS" pitchFamily="66" charset="0"/>
                </a:rPr>
                <a:t>Latte graduée en mm</a:t>
              </a:r>
            </a:p>
          </p:txBody>
        </p:sp>
        <p:sp>
          <p:nvSpPr>
            <p:cNvPr id="16" name="Line 21"/>
            <p:cNvSpPr>
              <a:spLocks noChangeShapeType="1"/>
            </p:cNvSpPr>
            <p:nvPr/>
          </p:nvSpPr>
          <p:spPr bwMode="auto">
            <a:xfrm>
              <a:off x="1968" y="3408"/>
              <a:ext cx="2352" cy="0"/>
            </a:xfrm>
            <a:prstGeom prst="line">
              <a:avLst/>
            </a:prstGeom>
            <a:grpFill/>
            <a:ln w="57150">
              <a:solidFill>
                <a:srgbClr val="00FF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omic Sans MS" pitchFamily="66" charset="0"/>
              </a:endParaRPr>
            </a:p>
          </p:txBody>
        </p:sp>
        <p:sp>
          <p:nvSpPr>
            <p:cNvPr id="17" name="Line 25"/>
            <p:cNvSpPr>
              <a:spLocks noChangeShapeType="1"/>
            </p:cNvSpPr>
            <p:nvPr/>
          </p:nvSpPr>
          <p:spPr bwMode="auto">
            <a:xfrm>
              <a:off x="3120" y="3408"/>
              <a:ext cx="0" cy="432"/>
            </a:xfrm>
            <a:prstGeom prst="line">
              <a:avLst/>
            </a:prstGeom>
            <a:grpFill/>
            <a:ln w="57150">
              <a:solidFill>
                <a:srgbClr val="00FF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omic Sans MS" pitchFamily="66" charset="0"/>
              </a:endParaRPr>
            </a:p>
          </p:txBody>
        </p:sp>
      </p:grpSp>
      <p:grpSp>
        <p:nvGrpSpPr>
          <p:cNvPr id="5" name="Group 31"/>
          <p:cNvGrpSpPr>
            <a:grpSpLocks/>
          </p:cNvGrpSpPr>
          <p:nvPr/>
        </p:nvGrpSpPr>
        <p:grpSpPr bwMode="auto">
          <a:xfrm>
            <a:off x="1608736" y="3351202"/>
            <a:ext cx="3039352" cy="2595563"/>
            <a:chOff x="1013" y="2448"/>
            <a:chExt cx="1915" cy="1635"/>
          </a:xfrm>
          <a:noFill/>
        </p:grpSpPr>
        <p:sp>
          <p:nvSpPr>
            <p:cNvPr id="19" name="Oval 27"/>
            <p:cNvSpPr>
              <a:spLocks noChangeArrowheads="1"/>
            </p:cNvSpPr>
            <p:nvPr/>
          </p:nvSpPr>
          <p:spPr bwMode="auto">
            <a:xfrm>
              <a:off x="2352" y="2448"/>
              <a:ext cx="576" cy="528"/>
            </a:xfrm>
            <a:prstGeom prst="ellipse">
              <a:avLst/>
            </a:prstGeom>
            <a:grpFill/>
            <a:ln w="57150">
              <a:solidFill>
                <a:srgbClr val="FF0066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endParaRPr lang="fr-BE">
                <a:latin typeface="Comic Sans MS" pitchFamily="66" charset="0"/>
              </a:endParaRPr>
            </a:p>
          </p:txBody>
        </p:sp>
        <p:sp>
          <p:nvSpPr>
            <p:cNvPr id="20" name="Text Box 28"/>
            <p:cNvSpPr txBox="1">
              <a:spLocks noChangeArrowheads="1"/>
            </p:cNvSpPr>
            <p:nvPr/>
          </p:nvSpPr>
          <p:spPr bwMode="auto">
            <a:xfrm>
              <a:off x="1013" y="3850"/>
              <a:ext cx="506" cy="233"/>
            </a:xfrm>
            <a:prstGeom prst="rect">
              <a:avLst/>
            </a:prstGeom>
            <a:grpFill/>
            <a:ln w="57150">
              <a:solidFill>
                <a:srgbClr val="FF0066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>
                <a:defRPr/>
              </a:pPr>
              <a:r>
                <a:rPr lang="fr-BE">
                  <a:latin typeface="Comic Sans MS" pitchFamily="66" charset="0"/>
                </a:rPr>
                <a:t>Loupe</a:t>
              </a:r>
            </a:p>
          </p:txBody>
        </p:sp>
        <p:cxnSp>
          <p:nvCxnSpPr>
            <p:cNvPr id="21" name="AutoShape 29"/>
            <p:cNvCxnSpPr>
              <a:cxnSpLocks noChangeShapeType="1"/>
              <a:stCxn id="20" idx="0"/>
              <a:endCxn id="19" idx="4"/>
            </p:cNvCxnSpPr>
            <p:nvPr/>
          </p:nvCxnSpPr>
          <p:spPr bwMode="auto">
            <a:xfrm rot="5400000" flipH="1" flipV="1">
              <a:off x="1516" y="2726"/>
              <a:ext cx="874" cy="1374"/>
            </a:xfrm>
            <a:prstGeom prst="straightConnector1">
              <a:avLst/>
            </a:prstGeom>
            <a:grpFill/>
            <a:ln w="57150">
              <a:solidFill>
                <a:srgbClr val="FF0066"/>
              </a:solidFill>
              <a:round/>
              <a:headEnd/>
              <a:tailEnd/>
            </a:ln>
          </p:spPr>
        </p:cxnSp>
      </p:grpSp>
      <p:grpSp>
        <p:nvGrpSpPr>
          <p:cNvPr id="6" name="Group 35"/>
          <p:cNvGrpSpPr>
            <a:grpSpLocks/>
          </p:cNvGrpSpPr>
          <p:nvPr/>
        </p:nvGrpSpPr>
        <p:grpSpPr bwMode="auto">
          <a:xfrm>
            <a:off x="3504594" y="1643050"/>
            <a:ext cx="3489925" cy="2241550"/>
            <a:chOff x="2208" y="1372"/>
            <a:chExt cx="2198" cy="1412"/>
          </a:xfrm>
          <a:noFill/>
        </p:grpSpPr>
        <p:sp>
          <p:nvSpPr>
            <p:cNvPr id="23" name="Freeform 32"/>
            <p:cNvSpPr>
              <a:spLocks/>
            </p:cNvSpPr>
            <p:nvPr/>
          </p:nvSpPr>
          <p:spPr bwMode="auto">
            <a:xfrm>
              <a:off x="2208" y="2592"/>
              <a:ext cx="192" cy="192"/>
            </a:xfrm>
            <a:custGeom>
              <a:avLst/>
              <a:gdLst>
                <a:gd name="T0" fmla="*/ 144 w 192"/>
                <a:gd name="T1" fmla="*/ 0 h 192"/>
                <a:gd name="T2" fmla="*/ 0 w 192"/>
                <a:gd name="T3" fmla="*/ 96 h 192"/>
                <a:gd name="T4" fmla="*/ 192 w 192"/>
                <a:gd name="T5" fmla="*/ 96 h 192"/>
                <a:gd name="T6" fmla="*/ 0 w 192"/>
                <a:gd name="T7" fmla="*/ 96 h 192"/>
                <a:gd name="T8" fmla="*/ 144 w 192"/>
                <a:gd name="T9" fmla="*/ 192 h 19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2"/>
                <a:gd name="T16" fmla="*/ 0 h 192"/>
                <a:gd name="T17" fmla="*/ 192 w 192"/>
                <a:gd name="T18" fmla="*/ 192 h 192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2" h="192">
                  <a:moveTo>
                    <a:pt x="144" y="0"/>
                  </a:moveTo>
                  <a:lnTo>
                    <a:pt x="0" y="96"/>
                  </a:lnTo>
                  <a:lnTo>
                    <a:pt x="192" y="96"/>
                  </a:lnTo>
                  <a:lnTo>
                    <a:pt x="0" y="96"/>
                  </a:lnTo>
                  <a:lnTo>
                    <a:pt x="144" y="192"/>
                  </a:lnTo>
                </a:path>
              </a:pathLst>
            </a:custGeom>
            <a:grpFill/>
            <a:ln w="57150" cap="flat" cmpd="sng">
              <a:solidFill>
                <a:srgbClr val="0066FF"/>
              </a:solidFill>
              <a:prstDash val="solid"/>
              <a:round/>
              <a:headEnd/>
              <a:tailEnd/>
            </a:ln>
          </p:spPr>
          <p:txBody>
            <a:bodyPr wrap="none" anchor="ctr"/>
            <a:lstStyle/>
            <a:p>
              <a:pPr>
                <a:defRPr/>
              </a:pPr>
              <a:endParaRPr lang="fr-FR">
                <a:latin typeface="Comic Sans MS" pitchFamily="66" charset="0"/>
              </a:endParaRPr>
            </a:p>
          </p:txBody>
        </p:sp>
        <p:sp>
          <p:nvSpPr>
            <p:cNvPr id="24" name="Text Box 33"/>
            <p:cNvSpPr txBox="1">
              <a:spLocks noChangeArrowheads="1"/>
            </p:cNvSpPr>
            <p:nvPr/>
          </p:nvSpPr>
          <p:spPr bwMode="auto">
            <a:xfrm>
              <a:off x="2910" y="1372"/>
              <a:ext cx="1496" cy="233"/>
            </a:xfrm>
            <a:prstGeom prst="rect">
              <a:avLst/>
            </a:prstGeom>
            <a:grpFill/>
            <a:ln w="57150">
              <a:solidFill>
                <a:srgbClr val="0066FF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>
                <a:defRPr/>
              </a:pPr>
              <a:r>
                <a:rPr lang="fr-BE">
                  <a:latin typeface="Comic Sans MS" pitchFamily="66" charset="0"/>
                </a:rPr>
                <a:t>Direction de marche</a:t>
              </a:r>
            </a:p>
          </p:txBody>
        </p:sp>
        <p:cxnSp>
          <p:nvCxnSpPr>
            <p:cNvPr id="25" name="AutoShape 34"/>
            <p:cNvCxnSpPr>
              <a:cxnSpLocks noChangeShapeType="1"/>
              <a:stCxn id="24" idx="2"/>
              <a:endCxn id="23" idx="2"/>
            </p:cNvCxnSpPr>
            <p:nvPr/>
          </p:nvCxnSpPr>
          <p:spPr bwMode="auto">
            <a:xfrm rot="5400000">
              <a:off x="2487" y="1517"/>
              <a:ext cx="1084" cy="1258"/>
            </a:xfrm>
            <a:prstGeom prst="straightConnector1">
              <a:avLst/>
            </a:prstGeom>
            <a:grpFill/>
            <a:ln w="57150">
              <a:solidFill>
                <a:srgbClr val="0066FF"/>
              </a:solidFill>
              <a:round/>
              <a:headEnd/>
              <a:tailEnd/>
            </a:ln>
          </p:spPr>
        </p:cxnSp>
      </p:grpSp>
      <p:sp>
        <p:nvSpPr>
          <p:cNvPr id="26" name="Rectangle 2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dirty="0" smtClean="0"/>
              <a:t>2. La boussole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00950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Rectangle 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C122E69B-A18E-41CE-81CC-455E05D7954C}" type="slidenum">
              <a:rPr lang="en-US" smtClean="0"/>
              <a:pPr/>
              <a:t>18</a:t>
            </a:fld>
            <a:endParaRPr lang="en-US" smtClean="0"/>
          </a:p>
        </p:txBody>
      </p:sp>
      <p:sp>
        <p:nvSpPr>
          <p:cNvPr id="103426" name="Text Box 3"/>
          <p:cNvSpPr txBox="1">
            <a:spLocks noChangeArrowheads="1"/>
          </p:cNvSpPr>
          <p:nvPr/>
        </p:nvSpPr>
        <p:spPr bwMode="auto">
          <a:xfrm>
            <a:off x="2325689" y="989161"/>
            <a:ext cx="484459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Description de la couronne 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mobile</a:t>
            </a:r>
            <a:endParaRPr lang="fr-BE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3427" name="Picture 7" descr="BOÎTIER MOBILE 3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41328" y="2133600"/>
            <a:ext cx="3502269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20"/>
          <p:cNvGrpSpPr>
            <a:grpSpLocks/>
          </p:cNvGrpSpPr>
          <p:nvPr/>
        </p:nvGrpSpPr>
        <p:grpSpPr bwMode="auto">
          <a:xfrm>
            <a:off x="1071197" y="1981201"/>
            <a:ext cx="6477000" cy="2119313"/>
            <a:chOff x="720" y="1248"/>
            <a:chExt cx="4080" cy="1335"/>
          </a:xfrm>
        </p:grpSpPr>
        <p:sp>
          <p:nvSpPr>
            <p:cNvPr id="103437" name="Oval 8"/>
            <p:cNvSpPr>
              <a:spLocks noChangeArrowheads="1"/>
            </p:cNvSpPr>
            <p:nvPr/>
          </p:nvSpPr>
          <p:spPr bwMode="auto">
            <a:xfrm>
              <a:off x="4224" y="1248"/>
              <a:ext cx="576" cy="768"/>
            </a:xfrm>
            <a:prstGeom prst="ellipse">
              <a:avLst/>
            </a:prstGeom>
            <a:noFill/>
            <a:ln w="57150">
              <a:solidFill>
                <a:srgbClr val="000099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>
                <a:latin typeface="Comic Sans MS" pitchFamily="66" charset="0"/>
              </a:endParaRPr>
            </a:p>
          </p:txBody>
        </p:sp>
        <p:sp>
          <p:nvSpPr>
            <p:cNvPr id="103438" name="Text Box 9"/>
            <p:cNvSpPr txBox="1">
              <a:spLocks noChangeArrowheads="1"/>
            </p:cNvSpPr>
            <p:nvPr/>
          </p:nvSpPr>
          <p:spPr bwMode="auto">
            <a:xfrm>
              <a:off x="720" y="2350"/>
              <a:ext cx="1342" cy="233"/>
            </a:xfrm>
            <a:prstGeom prst="rect">
              <a:avLst/>
            </a:prstGeom>
            <a:solidFill>
              <a:srgbClr val="FFFFFF"/>
            </a:solidFill>
            <a:ln w="57150">
              <a:solidFill>
                <a:srgbClr val="000099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r>
                <a:rPr lang="fr-BE">
                  <a:latin typeface="Comic Sans MS" pitchFamily="66" charset="0"/>
                </a:rPr>
                <a:t>Repère de marche</a:t>
              </a:r>
            </a:p>
          </p:txBody>
        </p:sp>
        <p:cxnSp>
          <p:nvCxnSpPr>
            <p:cNvPr id="103439" name="AutoShape 10"/>
            <p:cNvCxnSpPr>
              <a:cxnSpLocks noChangeShapeType="1"/>
              <a:stCxn id="103438" idx="3"/>
              <a:endCxn id="103437" idx="2"/>
            </p:cNvCxnSpPr>
            <p:nvPr/>
          </p:nvCxnSpPr>
          <p:spPr bwMode="auto">
            <a:xfrm flipV="1">
              <a:off x="2062" y="1632"/>
              <a:ext cx="2162" cy="834"/>
            </a:xfrm>
            <a:prstGeom prst="straightConnector1">
              <a:avLst/>
            </a:prstGeom>
            <a:noFill/>
            <a:ln w="57150">
              <a:solidFill>
                <a:srgbClr val="000099"/>
              </a:solidFill>
              <a:round/>
              <a:headEnd/>
              <a:tailEnd/>
            </a:ln>
          </p:spPr>
        </p:cxnSp>
      </p:grpSp>
      <p:grpSp>
        <p:nvGrpSpPr>
          <p:cNvPr id="3" name="Group 21"/>
          <p:cNvGrpSpPr>
            <a:grpSpLocks/>
          </p:cNvGrpSpPr>
          <p:nvPr/>
        </p:nvGrpSpPr>
        <p:grpSpPr bwMode="auto">
          <a:xfrm>
            <a:off x="1118089" y="2482851"/>
            <a:ext cx="7725508" cy="3765550"/>
            <a:chOff x="749" y="1564"/>
            <a:chExt cx="4867" cy="2372"/>
          </a:xfrm>
        </p:grpSpPr>
        <p:sp>
          <p:nvSpPr>
            <p:cNvPr id="103433" name="Oval 13"/>
            <p:cNvSpPr>
              <a:spLocks noChangeArrowheads="1"/>
            </p:cNvSpPr>
            <p:nvPr/>
          </p:nvSpPr>
          <p:spPr bwMode="auto">
            <a:xfrm>
              <a:off x="3350" y="1584"/>
              <a:ext cx="2266" cy="2352"/>
            </a:xfrm>
            <a:prstGeom prst="ellipse">
              <a:avLst/>
            </a:prstGeom>
            <a:noFill/>
            <a:ln w="57150">
              <a:solidFill>
                <a:srgbClr val="FF0066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>
                <a:solidFill>
                  <a:schemeClr val="bg2"/>
                </a:solidFill>
                <a:latin typeface="Comic Sans MS" pitchFamily="66" charset="0"/>
              </a:endParaRPr>
            </a:p>
          </p:txBody>
        </p:sp>
        <p:sp>
          <p:nvSpPr>
            <p:cNvPr id="103434" name="Oval 14"/>
            <p:cNvSpPr>
              <a:spLocks noChangeArrowheads="1"/>
            </p:cNvSpPr>
            <p:nvPr/>
          </p:nvSpPr>
          <p:spPr bwMode="auto">
            <a:xfrm>
              <a:off x="3600" y="1872"/>
              <a:ext cx="1776" cy="1779"/>
            </a:xfrm>
            <a:prstGeom prst="ellipse">
              <a:avLst/>
            </a:prstGeom>
            <a:noFill/>
            <a:ln w="57150">
              <a:solidFill>
                <a:srgbClr val="FF0066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fr-FR">
                <a:solidFill>
                  <a:schemeClr val="bg2"/>
                </a:solidFill>
                <a:latin typeface="Comic Sans MS" pitchFamily="66" charset="0"/>
              </a:endParaRPr>
            </a:p>
          </p:txBody>
        </p:sp>
        <p:sp>
          <p:nvSpPr>
            <p:cNvPr id="13" name="Text Box 15"/>
            <p:cNvSpPr txBox="1">
              <a:spLocks noChangeArrowheads="1"/>
            </p:cNvSpPr>
            <p:nvPr/>
          </p:nvSpPr>
          <p:spPr bwMode="auto">
            <a:xfrm>
              <a:off x="749" y="1564"/>
              <a:ext cx="1546" cy="233"/>
            </a:xfrm>
            <a:prstGeom prst="rect">
              <a:avLst/>
            </a:prstGeom>
            <a:solidFill>
              <a:srgbClr val="FFFFFF"/>
            </a:solidFill>
            <a:ln w="57150">
              <a:solidFill>
                <a:srgbClr val="FF0066"/>
              </a:solidFill>
              <a:miter lim="800000"/>
              <a:headEnd/>
              <a:tailEnd/>
            </a:ln>
            <a:effectLst/>
          </p:spPr>
          <p:txBody>
            <a:bodyPr wrap="none" anchor="ctr">
              <a:spAutoFit/>
            </a:bodyPr>
            <a:lstStyle/>
            <a:p>
              <a:pPr>
                <a:defRPr/>
              </a:pPr>
              <a:r>
                <a:rPr lang="fr-BE" dirty="0">
                  <a:latin typeface="Comic Sans MS" pitchFamily="66" charset="0"/>
                </a:rPr>
                <a:t>Cercle divisé en 360</a:t>
              </a:r>
              <a:r>
                <a:rPr lang="fr-BE" dirty="0" smtClean="0">
                  <a:latin typeface="Comic Sans MS" pitchFamily="66" charset="0"/>
                </a:rPr>
                <a:t>°</a:t>
              </a:r>
              <a:endParaRPr lang="fr-BE" dirty="0">
                <a:latin typeface="Comic Sans MS" pitchFamily="66" charset="0"/>
              </a:endParaRPr>
            </a:p>
          </p:txBody>
        </p:sp>
        <p:cxnSp>
          <p:nvCxnSpPr>
            <p:cNvPr id="103436" name="AutoShape 16"/>
            <p:cNvCxnSpPr>
              <a:cxnSpLocks noChangeShapeType="1"/>
              <a:stCxn id="103433" idx="1"/>
              <a:endCxn id="13" idx="3"/>
            </p:cNvCxnSpPr>
            <p:nvPr/>
          </p:nvCxnSpPr>
          <p:spPr bwMode="auto">
            <a:xfrm flipH="1" flipV="1">
              <a:off x="2295" y="1681"/>
              <a:ext cx="1387" cy="248"/>
            </a:xfrm>
            <a:prstGeom prst="straightConnector1">
              <a:avLst/>
            </a:prstGeom>
            <a:noFill/>
            <a:ln w="57150">
              <a:solidFill>
                <a:srgbClr val="FF0066"/>
              </a:solidFill>
              <a:round/>
              <a:headEnd/>
              <a:tailEnd/>
            </a:ln>
          </p:spPr>
        </p:cxnSp>
      </p:grpSp>
      <p:grpSp>
        <p:nvGrpSpPr>
          <p:cNvPr id="4" name="Group 19"/>
          <p:cNvGrpSpPr>
            <a:grpSpLocks/>
          </p:cNvGrpSpPr>
          <p:nvPr/>
        </p:nvGrpSpPr>
        <p:grpSpPr bwMode="auto">
          <a:xfrm>
            <a:off x="1850782" y="4724400"/>
            <a:ext cx="4293577" cy="490538"/>
            <a:chOff x="1136" y="2976"/>
            <a:chExt cx="2704" cy="309"/>
          </a:xfrm>
        </p:grpSpPr>
        <p:sp>
          <p:nvSpPr>
            <p:cNvPr id="103431" name="Text Box 17"/>
            <p:cNvSpPr txBox="1">
              <a:spLocks noChangeArrowheads="1"/>
            </p:cNvSpPr>
            <p:nvPr/>
          </p:nvSpPr>
          <p:spPr bwMode="auto">
            <a:xfrm>
              <a:off x="1136" y="3052"/>
              <a:ext cx="1264" cy="233"/>
            </a:xfrm>
            <a:prstGeom prst="rect">
              <a:avLst/>
            </a:prstGeom>
            <a:solidFill>
              <a:srgbClr val="FFFFFF"/>
            </a:solidFill>
            <a:ln w="57150">
              <a:solidFill>
                <a:srgbClr val="FF9900"/>
              </a:solidFill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r>
                <a:rPr lang="fr-BE">
                  <a:latin typeface="Comic Sans MS" pitchFamily="66" charset="0"/>
                </a:rPr>
                <a:t>Aiguille aimantée</a:t>
              </a:r>
            </a:p>
          </p:txBody>
        </p:sp>
        <p:sp>
          <p:nvSpPr>
            <p:cNvPr id="103432" name="Line 18"/>
            <p:cNvSpPr>
              <a:spLocks noChangeShapeType="1"/>
            </p:cNvSpPr>
            <p:nvPr/>
          </p:nvSpPr>
          <p:spPr bwMode="auto">
            <a:xfrm flipV="1">
              <a:off x="2400" y="2976"/>
              <a:ext cx="1440" cy="192"/>
            </a:xfrm>
            <a:prstGeom prst="line">
              <a:avLst/>
            </a:prstGeom>
            <a:noFill/>
            <a:ln w="57150">
              <a:solidFill>
                <a:srgbClr val="FF9900"/>
              </a:solidFill>
              <a:round/>
              <a:headEnd/>
              <a:tailEnd type="triangle" w="med" len="med"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7" name="Rectangle 2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dirty="0" smtClean="0"/>
              <a:t>2. La boussole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54347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Rectangle 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FF45ABF7-612D-4616-96F5-B2F07C606FE4}" type="slidenum">
              <a:rPr lang="en-US" smtClean="0"/>
              <a:pPr/>
              <a:t>19</a:t>
            </a:fld>
            <a:endParaRPr lang="en-US" smtClean="0"/>
          </a:p>
        </p:txBody>
      </p:sp>
      <p:pic>
        <p:nvPicPr>
          <p:cNvPr id="104450" name="Picture 4" descr="BOUSSOLE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58766" y="1700213"/>
            <a:ext cx="7162800" cy="3981450"/>
          </a:xfrm>
          <a:prstGeom prst="rect">
            <a:avLst/>
          </a:prstGeom>
          <a:noFill/>
          <a:ln w="38100">
            <a:solidFill>
              <a:srgbClr val="FF9900"/>
            </a:solidFill>
            <a:miter lim="800000"/>
            <a:headEnd/>
            <a:tailEnd/>
          </a:ln>
        </p:spPr>
      </p:pic>
      <p:sp>
        <p:nvSpPr>
          <p:cNvPr id="4" name="Text Box 5"/>
          <p:cNvSpPr txBox="1">
            <a:spLocks noChangeArrowheads="1"/>
          </p:cNvSpPr>
          <p:nvPr/>
        </p:nvSpPr>
        <p:spPr bwMode="auto">
          <a:xfrm>
            <a:off x="3562351" y="6018214"/>
            <a:ext cx="2982057" cy="460375"/>
          </a:xfrm>
          <a:prstGeom prst="rect">
            <a:avLst/>
          </a:prstGeom>
          <a:solidFill>
            <a:srgbClr val="FFFF99"/>
          </a:solidFill>
          <a:ln w="38100">
            <a:solidFill>
              <a:srgbClr val="FF9900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r>
              <a:rPr lang="fr-BE" sz="2400">
                <a:latin typeface="Comic Sans MS" pitchFamily="66" charset="0"/>
              </a:rPr>
              <a:t>Traits fluorescents</a:t>
            </a:r>
          </a:p>
        </p:txBody>
      </p:sp>
      <p:sp>
        <p:nvSpPr>
          <p:cNvPr id="5" name="Oval 6"/>
          <p:cNvSpPr>
            <a:spLocks noChangeArrowheads="1"/>
          </p:cNvSpPr>
          <p:nvPr/>
        </p:nvSpPr>
        <p:spPr bwMode="auto">
          <a:xfrm>
            <a:off x="1979735" y="3357563"/>
            <a:ext cx="914400" cy="609600"/>
          </a:xfrm>
          <a:prstGeom prst="ellipse">
            <a:avLst/>
          </a:prstGeom>
          <a:noFill/>
          <a:ln w="76200">
            <a:solidFill>
              <a:srgbClr val="FF99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fr-FR">
              <a:latin typeface="Comic Sans MS" pitchFamily="66" charset="0"/>
            </a:endParaRPr>
          </a:p>
        </p:txBody>
      </p:sp>
      <p:sp>
        <p:nvSpPr>
          <p:cNvPr id="6" name="Oval 7"/>
          <p:cNvSpPr>
            <a:spLocks noChangeArrowheads="1"/>
          </p:cNvSpPr>
          <p:nvPr/>
        </p:nvSpPr>
        <p:spPr bwMode="auto">
          <a:xfrm>
            <a:off x="4637943" y="3213100"/>
            <a:ext cx="533400" cy="762000"/>
          </a:xfrm>
          <a:prstGeom prst="ellipse">
            <a:avLst/>
          </a:prstGeom>
          <a:noFill/>
          <a:ln w="76200">
            <a:solidFill>
              <a:srgbClr val="FF99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fr-FR">
              <a:latin typeface="Comic Sans MS" pitchFamily="66" charset="0"/>
            </a:endParaRPr>
          </a:p>
        </p:txBody>
      </p:sp>
      <p:sp>
        <p:nvSpPr>
          <p:cNvPr id="7" name="Oval 8"/>
          <p:cNvSpPr>
            <a:spLocks noChangeArrowheads="1"/>
          </p:cNvSpPr>
          <p:nvPr/>
        </p:nvSpPr>
        <p:spPr bwMode="auto">
          <a:xfrm rot="-3736731">
            <a:off x="5345723" y="3092450"/>
            <a:ext cx="381000" cy="762000"/>
          </a:xfrm>
          <a:prstGeom prst="ellipse">
            <a:avLst/>
          </a:prstGeom>
          <a:noFill/>
          <a:ln w="76200">
            <a:solidFill>
              <a:srgbClr val="FF9900"/>
            </a:solidFill>
            <a:round/>
            <a:headEnd/>
            <a:tailEnd/>
          </a:ln>
        </p:spPr>
        <p:txBody>
          <a:bodyPr vert="eaVert" wrap="none" anchor="ctr"/>
          <a:lstStyle/>
          <a:p>
            <a:endParaRPr lang="fr-FR">
              <a:latin typeface="Comic Sans MS" pitchFamily="66" charset="0"/>
            </a:endParaRPr>
          </a:p>
        </p:txBody>
      </p:sp>
      <p:sp>
        <p:nvSpPr>
          <p:cNvPr id="8" name="Oval 9"/>
          <p:cNvSpPr>
            <a:spLocks noChangeArrowheads="1"/>
          </p:cNvSpPr>
          <p:nvPr/>
        </p:nvSpPr>
        <p:spPr bwMode="auto">
          <a:xfrm rot="-7718653">
            <a:off x="5398477" y="3632200"/>
            <a:ext cx="381000" cy="838200"/>
          </a:xfrm>
          <a:prstGeom prst="ellipse">
            <a:avLst/>
          </a:prstGeom>
          <a:noFill/>
          <a:ln w="76200">
            <a:solidFill>
              <a:srgbClr val="FF9900"/>
            </a:solidFill>
            <a:round/>
            <a:headEnd/>
            <a:tailEnd/>
          </a:ln>
        </p:spPr>
        <p:txBody>
          <a:bodyPr vert="eaVert" wrap="none" anchor="ctr"/>
          <a:lstStyle/>
          <a:p>
            <a:endParaRPr lang="fr-FR">
              <a:latin typeface="Comic Sans MS" pitchFamily="66" charset="0"/>
            </a:endParaRPr>
          </a:p>
        </p:txBody>
      </p:sp>
      <p:sp>
        <p:nvSpPr>
          <p:cNvPr id="9" name="Rectangle 2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fr-BE" dirty="0" smtClean="0"/>
              <a:t>2. La boussole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513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 autoUpdateAnimBg="0"/>
      <p:bldP spid="5" grpId="0" animBg="1"/>
      <p:bldP spid="6" grpId="0" animBg="1"/>
      <p:bldP spid="7" grpId="0" animBg="1"/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6"/>
          <p:cNvSpPr txBox="1">
            <a:spLocks noGrp="1" noChangeArrowheads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760597A2-7AE9-4E00-8FF9-CF04C00A7720}" type="slidenum">
              <a:rPr lang="en-US" sz="1400">
                <a:latin typeface="Arial" charset="0"/>
              </a:rPr>
              <a:pPr algn="r"/>
              <a:t>2</a:t>
            </a:fld>
            <a:endParaRPr lang="en-US" sz="1400">
              <a:latin typeface="Arial" charset="0"/>
            </a:endParaRPr>
          </a:p>
        </p:txBody>
      </p:sp>
      <p:sp>
        <p:nvSpPr>
          <p:cNvPr id="16386" name="Slide Number Placeholder 5"/>
          <p:cNvSpPr txBox="1">
            <a:spLocks noGrp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FDAFAC22-E94B-4E93-A192-BE13888105E5}" type="slidenum">
              <a:rPr lang="en-US" sz="1400">
                <a:latin typeface="Arial" charset="0"/>
              </a:rPr>
              <a:pPr algn="r"/>
              <a:t>2</a:t>
            </a:fld>
            <a:endParaRPr lang="en-US" sz="1400">
              <a:latin typeface="Arial" charset="0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fr-BE" smtClean="0"/>
              <a:t>Objectifs </a:t>
            </a:r>
            <a:endParaRPr lang="en-US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0443813"/>
              </p:ext>
            </p:extLst>
          </p:nvPr>
        </p:nvGraphicFramePr>
        <p:xfrm>
          <a:off x="251520" y="1417636"/>
          <a:ext cx="8352927" cy="5342177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895922">
                  <a:extLst>
                    <a:ext uri="{9D8B030D-6E8A-4147-A177-3AD203B41FA5}">
                      <a16:colId xmlns:a16="http://schemas.microsoft.com/office/drawing/2014/main" val="1505475977"/>
                    </a:ext>
                  </a:extLst>
                </a:gridCol>
                <a:gridCol w="2369279">
                  <a:extLst>
                    <a:ext uri="{9D8B030D-6E8A-4147-A177-3AD203B41FA5}">
                      <a16:colId xmlns:a16="http://schemas.microsoft.com/office/drawing/2014/main" val="906851142"/>
                    </a:ext>
                  </a:extLst>
                </a:gridCol>
                <a:gridCol w="2851075">
                  <a:extLst>
                    <a:ext uri="{9D8B030D-6E8A-4147-A177-3AD203B41FA5}">
                      <a16:colId xmlns:a16="http://schemas.microsoft.com/office/drawing/2014/main" val="82948140"/>
                    </a:ext>
                  </a:extLst>
                </a:gridCol>
                <a:gridCol w="2236651">
                  <a:extLst>
                    <a:ext uri="{9D8B030D-6E8A-4147-A177-3AD203B41FA5}">
                      <a16:colId xmlns:a16="http://schemas.microsoft.com/office/drawing/2014/main" val="2640882398"/>
                    </a:ext>
                  </a:extLst>
                </a:gridCol>
              </a:tblGrid>
              <a:tr h="380813">
                <a:tc>
                  <a:txBody>
                    <a:bodyPr/>
                    <a:lstStyle/>
                    <a:p>
                      <a:pPr marR="182245"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b="1" dirty="0" err="1">
                          <a:effectLst/>
                        </a:rPr>
                        <a:t>Obj</a:t>
                      </a:r>
                      <a:endParaRPr lang="fr-BE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b="1" dirty="0">
                          <a:effectLst/>
                        </a:rPr>
                        <a:t>Contenu/Comportement ou performance</a:t>
                      </a:r>
                      <a:endParaRPr lang="fr-BE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b="1" dirty="0">
                          <a:effectLst/>
                        </a:rPr>
                        <a:t>Conditions de réalisation</a:t>
                      </a:r>
                      <a:endParaRPr lang="fr-BE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b="1" dirty="0">
                          <a:effectLst/>
                        </a:rPr>
                        <a:t>Normes ou critères de performance</a:t>
                      </a:r>
                      <a:endParaRPr lang="fr-BE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8630651"/>
                  </a:ext>
                </a:extLst>
              </a:tr>
              <a:tr h="914409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1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Connaître les différents nord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-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Les 16 directions des vents</a:t>
                      </a:r>
                      <a:endParaRPr lang="fr-BE" sz="1400">
                        <a:effectLst/>
                      </a:endParaRPr>
                    </a:p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Le Nord vrai, magnétique et le nord cartographique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087469"/>
                  </a:ext>
                </a:extLst>
              </a:tr>
              <a:tr h="39485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2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calculer la déclinaison actuelle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A l’aide du diagramme de déclinaison sur la carte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-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530282"/>
                  </a:ext>
                </a:extLst>
              </a:tr>
              <a:tr h="6650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3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calculer et appliquer l’azimut inverse et le gisement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De jour, seul, avec l’aide d’une carte d’EM au 1/50000 et d’une boussole et d’un </a:t>
                      </a:r>
                      <a:r>
                        <a:rPr lang="fr-BE" sz="1200" dirty="0" err="1">
                          <a:effectLst/>
                        </a:rPr>
                        <a:t>römer</a:t>
                      </a:r>
                      <a:r>
                        <a:rPr lang="fr-BE" sz="1200" dirty="0">
                          <a:effectLst/>
                        </a:rPr>
                        <a:t>.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Erreur autorisée de 90</a:t>
                      </a:r>
                      <a:r>
                        <a:rPr lang="fr-BE" sz="1200" baseline="30000">
                          <a:effectLst/>
                        </a:rPr>
                        <a:t>- </a:t>
                      </a:r>
                      <a:r>
                        <a:rPr lang="fr-BE" sz="1200">
                          <a:effectLst/>
                        </a:rPr>
                        <a:t>of 5°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7998333"/>
                  </a:ext>
                </a:extLst>
              </a:tr>
              <a:tr h="6650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4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déterminer et appliquer un azimut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De jour, seul, avec l’aide d’une carte d’EM au 1/50000 et d’une boussole et d’un </a:t>
                      </a:r>
                      <a:r>
                        <a:rPr lang="fr-BE" sz="1200" dirty="0" err="1">
                          <a:effectLst/>
                        </a:rPr>
                        <a:t>römer</a:t>
                      </a:r>
                      <a:r>
                        <a:rPr lang="fr-BE" sz="1200" dirty="0">
                          <a:effectLst/>
                        </a:rPr>
                        <a:t>.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Erreur autorisée de 90</a:t>
                      </a:r>
                      <a:r>
                        <a:rPr lang="fr-BE" sz="1200" baseline="30000">
                          <a:effectLst/>
                        </a:rPr>
                        <a:t>- </a:t>
                      </a:r>
                      <a:r>
                        <a:rPr lang="fr-BE" sz="1200">
                          <a:effectLst/>
                        </a:rPr>
                        <a:t>of 5°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124531"/>
                  </a:ext>
                </a:extLst>
              </a:tr>
              <a:tr h="1163793">
                <a:tc>
                  <a:txBody>
                    <a:bodyPr/>
                    <a:lstStyle/>
                    <a:p>
                      <a:pPr indent="21590"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5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utiliser la boussole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De jour, seul, avec l’aide d’une carte d’EM au 1/50000 et d’une boussole et d’un </a:t>
                      </a:r>
                      <a:r>
                        <a:rPr lang="fr-BE" sz="1200" dirty="0" err="1">
                          <a:effectLst/>
                        </a:rPr>
                        <a:t>römer</a:t>
                      </a:r>
                      <a:r>
                        <a:rPr lang="fr-BE" sz="1200" dirty="0">
                          <a:effectLst/>
                        </a:rPr>
                        <a:t>.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Déterminer le nord</a:t>
                      </a:r>
                      <a:endParaRPr lang="fr-BE" sz="1400">
                        <a:effectLst/>
                      </a:endParaRPr>
                    </a:p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Déterminer l’azimut (d’un point dans le terrain et sur la carte)</a:t>
                      </a:r>
                      <a:endParaRPr lang="fr-BE" sz="1400">
                        <a:effectLst/>
                      </a:endParaRPr>
                    </a:p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Orientation de la carte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6874499"/>
                  </a:ext>
                </a:extLst>
              </a:tr>
              <a:tr h="1158251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6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orienter une carte militaire d’état-major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A l’aide : d’une montre à aiguilles – des détails du terrain – l’étoile polaire – le soleil – la lune – la boussole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-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66792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D2FCA384-A886-49B9-B940-DFD610404B3D}" type="slidenum">
              <a:rPr lang="en-US" smtClean="0"/>
              <a:pPr/>
              <a:t>20</a:t>
            </a:fld>
            <a:endParaRPr lang="en-US" smtClean="0"/>
          </a:p>
        </p:txBody>
      </p:sp>
      <p:sp>
        <p:nvSpPr>
          <p:cNvPr id="105474" name="Rectangle 2"/>
          <p:cNvSpPr>
            <a:spLocks noChangeArrowheads="1"/>
          </p:cNvSpPr>
          <p:nvPr/>
        </p:nvSpPr>
        <p:spPr bwMode="auto">
          <a:xfrm>
            <a:off x="1049147" y="188913"/>
            <a:ext cx="7174523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/>
            <a:r>
              <a:rPr lang="fr-BE" sz="3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Toute masse métallique peut interférer avec le magnétisme de la </a:t>
            </a:r>
            <a:r>
              <a:rPr lang="fr-BE" sz="3200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boussole</a:t>
            </a:r>
            <a:r>
              <a:rPr lang="fr-BE" sz="3200" b="1" i="1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nl-NL" sz="3200" b="1" i="1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475" name="Rectangle 3"/>
          <p:cNvSpPr>
            <a:spLocks noChangeArrowheads="1"/>
          </p:cNvSpPr>
          <p:nvPr/>
        </p:nvSpPr>
        <p:spPr bwMode="auto">
          <a:xfrm>
            <a:off x="512885" y="1641475"/>
            <a:ext cx="7596554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660400" indent="-660400">
              <a:spcBef>
                <a:spcPct val="20000"/>
              </a:spcBef>
              <a:buFont typeface="Wingdings" pitchFamily="2" charset="2"/>
              <a:buNone/>
            </a:pPr>
            <a:r>
              <a:rPr lang="fr-BE" sz="2800" u="sng" dirty="0">
                <a:latin typeface="Arial" panose="020B0604020202020204" pitchFamily="34" charset="0"/>
                <a:cs typeface="Arial" panose="020B0604020202020204" pitchFamily="34" charset="0"/>
              </a:rPr>
              <a:t>Pour cette raison</a:t>
            </a:r>
            <a:r>
              <a:rPr lang="fr-BE" sz="2800" i="1" u="sng" dirty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nl-NL" sz="2800" i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5476" name="Rectangle 4"/>
          <p:cNvSpPr>
            <a:spLocks noChangeArrowheads="1"/>
          </p:cNvSpPr>
          <p:nvPr/>
        </p:nvSpPr>
        <p:spPr bwMode="auto">
          <a:xfrm>
            <a:off x="583223" y="2708275"/>
            <a:ext cx="7666892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660400" indent="-660400">
              <a:spcBef>
                <a:spcPct val="20000"/>
              </a:spcBef>
              <a:buFont typeface="Wingdings" pitchFamily="2" charset="2"/>
              <a:buNone/>
            </a:pPr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Lignes hautes 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tension    </a:t>
            </a:r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		Min. 150 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endParaRPr lang="fr-B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60400" indent="-660400">
              <a:spcBef>
                <a:spcPct val="20000"/>
              </a:spcBef>
              <a:buFont typeface="Wingdings" pitchFamily="2" charset="2"/>
              <a:buNone/>
            </a:pP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Véhicule      </a:t>
            </a:r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				40 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endParaRPr lang="fr-B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60400" indent="-660400">
              <a:spcBef>
                <a:spcPct val="20000"/>
              </a:spcBef>
              <a:buFont typeface="Wingdings" pitchFamily="2" charset="2"/>
              <a:buNone/>
            </a:pPr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Lignes électriques / relais 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Tr    </a:t>
            </a:r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	10 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endParaRPr lang="fr-B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60400" indent="-660400">
              <a:spcBef>
                <a:spcPct val="20000"/>
              </a:spcBef>
              <a:buFont typeface="Wingdings" pitchFamily="2" charset="2"/>
              <a:buNone/>
            </a:pPr>
            <a:r>
              <a:rPr lang="fr-BE" sz="24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Minimi</a:t>
            </a:r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				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	5 m</a:t>
            </a:r>
            <a:endParaRPr lang="fr-BE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60400" indent="-660400">
              <a:spcBef>
                <a:spcPct val="20000"/>
              </a:spcBef>
              <a:buFont typeface="Wingdings" pitchFamily="2" charset="2"/>
              <a:buNone/>
            </a:pPr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FNC			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</a:t>
            </a:r>
            <a:r>
              <a:rPr lang="fr-BE" sz="2400" dirty="0">
                <a:latin typeface="Arial" panose="020B0604020202020204" pitchFamily="34" charset="0"/>
                <a:cs typeface="Arial" panose="020B0604020202020204" pitchFamily="34" charset="0"/>
              </a:rPr>
              <a:t>			3 </a:t>
            </a: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endParaRPr lang="nl-N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406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2. La boussole</a:t>
            </a:r>
            <a:endParaRPr lang="en-US" smtClean="0"/>
          </a:p>
        </p:txBody>
      </p:sp>
      <p:sp>
        <p:nvSpPr>
          <p:cNvPr id="2560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Utilisation : </a:t>
            </a:r>
          </a:p>
          <a:p>
            <a:pPr lvl="1"/>
            <a:r>
              <a:rPr lang="fr-BE" dirty="0" smtClean="0"/>
              <a:t>Déterminer le nord magnétique</a:t>
            </a:r>
          </a:p>
          <a:p>
            <a:pPr lvl="1"/>
            <a:r>
              <a:rPr lang="fr-BE" dirty="0" smtClean="0"/>
              <a:t>Déterminer l’azimut d’un point</a:t>
            </a:r>
          </a:p>
          <a:p>
            <a:pPr lvl="1"/>
            <a:r>
              <a:rPr lang="fr-BE" dirty="0" smtClean="0"/>
              <a:t>Suivre une direction</a:t>
            </a:r>
          </a:p>
          <a:p>
            <a:pPr lvl="1"/>
            <a:r>
              <a:rPr lang="fr-BE" dirty="0" smtClean="0"/>
              <a:t>Orientation de la carte</a:t>
            </a:r>
          </a:p>
          <a:p>
            <a:r>
              <a:rPr lang="fr-BE" dirty="0" smtClean="0"/>
              <a:t>Déterminer un </a:t>
            </a:r>
            <a:r>
              <a:rPr lang="fr-BE" dirty="0" err="1" smtClean="0"/>
              <a:t>Az</a:t>
            </a:r>
            <a:r>
              <a:rPr lang="fr-BE" dirty="0" smtClean="0"/>
              <a:t> à partir d’un point sur la carte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3. Orientation de la carte</a:t>
            </a:r>
            <a:endParaRPr lang="en-US" smtClean="0"/>
          </a:p>
        </p:txBody>
      </p:sp>
      <p:sp>
        <p:nvSpPr>
          <p:cNvPr id="266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Boussole</a:t>
            </a:r>
          </a:p>
          <a:p>
            <a:r>
              <a:rPr lang="fr-BE" dirty="0" smtClean="0"/>
              <a:t>Soleil</a:t>
            </a:r>
          </a:p>
          <a:p>
            <a:r>
              <a:rPr lang="fr-BE" dirty="0" smtClean="0"/>
              <a:t>Horloge</a:t>
            </a:r>
          </a:p>
          <a:p>
            <a:r>
              <a:rPr lang="fr-BE" dirty="0" smtClean="0"/>
              <a:t>Points marquants dans le terrain</a:t>
            </a:r>
          </a:p>
          <a:p>
            <a:r>
              <a:rPr lang="fr-BE" dirty="0" smtClean="0"/>
              <a:t>Etoile polaire</a:t>
            </a:r>
          </a:p>
          <a:p>
            <a:r>
              <a:rPr lang="fr-BE" dirty="0" smtClean="0"/>
              <a:t>La lune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3. Orientation de la carte</a:t>
            </a:r>
            <a:endParaRPr lang="en-US" smtClean="0"/>
          </a:p>
        </p:txBody>
      </p:sp>
      <p:sp>
        <p:nvSpPr>
          <p:cNvPr id="266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Soleil:</a:t>
            </a:r>
          </a:p>
          <a:p>
            <a:pPr lvl="1"/>
            <a:r>
              <a:rPr lang="fr-BE" dirty="0" smtClean="0"/>
              <a:t>Carte au sol;</a:t>
            </a:r>
          </a:p>
          <a:p>
            <a:pPr lvl="1"/>
            <a:r>
              <a:rPr lang="fr-BE" dirty="0" smtClean="0"/>
              <a:t>Arrondir à l’heure inférieur ou supérieur ;</a:t>
            </a:r>
          </a:p>
          <a:p>
            <a:pPr lvl="1"/>
            <a:r>
              <a:rPr lang="fr-BE" dirty="0" smtClean="0"/>
              <a:t>Calculer </a:t>
            </a:r>
            <a:r>
              <a:rPr lang="fr-BE" dirty="0" err="1" smtClean="0"/>
              <a:t>Hr</a:t>
            </a:r>
            <a:r>
              <a:rPr lang="fr-BE" dirty="0" smtClean="0"/>
              <a:t> solaire (-1 </a:t>
            </a:r>
            <a:r>
              <a:rPr lang="fr-BE" dirty="0" err="1" smtClean="0"/>
              <a:t>Hr</a:t>
            </a:r>
            <a:r>
              <a:rPr lang="fr-BE" dirty="0" smtClean="0"/>
              <a:t> hiver,</a:t>
            </a:r>
          </a:p>
          <a:p>
            <a:pPr marL="457200" lvl="1" indent="0">
              <a:buNone/>
            </a:pPr>
            <a:r>
              <a:rPr lang="fr-BE" dirty="0" smtClean="0"/>
              <a:t>    -2 </a:t>
            </a:r>
            <a:r>
              <a:rPr lang="fr-BE" dirty="0" err="1" smtClean="0"/>
              <a:t>Hrs</a:t>
            </a:r>
            <a:r>
              <a:rPr lang="fr-BE" dirty="0" smtClean="0"/>
              <a:t> été);</a:t>
            </a:r>
          </a:p>
          <a:p>
            <a:pPr lvl="1"/>
            <a:r>
              <a:rPr lang="fr-BE" dirty="0" smtClean="0"/>
              <a:t>Déduire </a:t>
            </a:r>
            <a:r>
              <a:rPr lang="fr-BE" dirty="0" err="1" smtClean="0"/>
              <a:t>Posn</a:t>
            </a:r>
            <a:r>
              <a:rPr lang="fr-BE" dirty="0" smtClean="0"/>
              <a:t> Nord en fonction</a:t>
            </a:r>
          </a:p>
          <a:p>
            <a:pPr marL="457200" lvl="1" indent="0">
              <a:buNone/>
            </a:pPr>
            <a:r>
              <a:rPr lang="fr-BE" dirty="0" smtClean="0"/>
              <a:t>   </a:t>
            </a:r>
            <a:r>
              <a:rPr lang="fr-BE" dirty="0" err="1" smtClean="0"/>
              <a:t>Posn</a:t>
            </a:r>
            <a:r>
              <a:rPr lang="fr-BE" dirty="0" smtClean="0"/>
              <a:t> soleil;</a:t>
            </a:r>
          </a:p>
          <a:p>
            <a:pPr lvl="1"/>
            <a:r>
              <a:rPr lang="fr-BE" dirty="0" smtClean="0"/>
              <a:t>Tourner carte direction Nord.</a:t>
            </a:r>
          </a:p>
        </p:txBody>
      </p:sp>
      <p:pic>
        <p:nvPicPr>
          <p:cNvPr id="2050" name="Picture 2" descr="direction-du-soleil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" t="1562" r="2425" b="4299"/>
          <a:stretch/>
        </p:blipFill>
        <p:spPr bwMode="auto">
          <a:xfrm>
            <a:off x="5796136" y="3140968"/>
            <a:ext cx="3325155" cy="3498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379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3. Orientation de la carte</a:t>
            </a:r>
            <a:endParaRPr lang="en-US" smtClean="0"/>
          </a:p>
        </p:txBody>
      </p:sp>
      <p:sp>
        <p:nvSpPr>
          <p:cNvPr id="266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Montre:</a:t>
            </a:r>
          </a:p>
          <a:p>
            <a:pPr lvl="1"/>
            <a:r>
              <a:rPr lang="fr-BE" dirty="0"/>
              <a:t>Carte au sol;</a:t>
            </a:r>
          </a:p>
          <a:p>
            <a:pPr lvl="1"/>
            <a:r>
              <a:rPr lang="fr-BE" dirty="0"/>
              <a:t>Arrondir à l’heure inférieur ou supérieur ;</a:t>
            </a:r>
          </a:p>
          <a:p>
            <a:pPr lvl="1"/>
            <a:r>
              <a:rPr lang="fr-BE" dirty="0"/>
              <a:t>Calculer </a:t>
            </a:r>
            <a:r>
              <a:rPr lang="fr-BE" dirty="0" err="1"/>
              <a:t>Hr</a:t>
            </a:r>
            <a:r>
              <a:rPr lang="fr-BE" dirty="0"/>
              <a:t> solaire (-1 </a:t>
            </a:r>
            <a:r>
              <a:rPr lang="fr-BE" dirty="0" err="1"/>
              <a:t>Hr</a:t>
            </a:r>
            <a:r>
              <a:rPr lang="fr-BE" dirty="0"/>
              <a:t> hiver</a:t>
            </a:r>
            <a:r>
              <a:rPr lang="fr-BE" dirty="0" smtClean="0"/>
              <a:t>, -</a:t>
            </a:r>
            <a:r>
              <a:rPr lang="fr-BE" dirty="0"/>
              <a:t>2 </a:t>
            </a:r>
            <a:r>
              <a:rPr lang="fr-BE" dirty="0" err="1" smtClean="0"/>
              <a:t>Hrs</a:t>
            </a:r>
            <a:r>
              <a:rPr lang="fr-BE" dirty="0" smtClean="0"/>
              <a:t> </a:t>
            </a:r>
            <a:r>
              <a:rPr lang="fr-BE" dirty="0"/>
              <a:t>été</a:t>
            </a:r>
            <a:r>
              <a:rPr lang="fr-BE" dirty="0" smtClean="0"/>
              <a:t>);</a:t>
            </a:r>
          </a:p>
          <a:p>
            <a:pPr lvl="1"/>
            <a:r>
              <a:rPr lang="fr-BE" dirty="0" smtClean="0"/>
              <a:t>Diviser en 2 l’</a:t>
            </a:r>
            <a:r>
              <a:rPr lang="fr-BE" dirty="0" err="1" smtClean="0"/>
              <a:t>Hr</a:t>
            </a:r>
            <a:r>
              <a:rPr lang="fr-BE" dirty="0" smtClean="0"/>
              <a:t> obtenue;</a:t>
            </a:r>
          </a:p>
          <a:p>
            <a:pPr lvl="1"/>
            <a:r>
              <a:rPr lang="fr-BE" dirty="0" smtClean="0"/>
              <a:t>Diriger </a:t>
            </a:r>
            <a:r>
              <a:rPr lang="fr-BE" dirty="0" err="1" smtClean="0"/>
              <a:t>Hr</a:t>
            </a:r>
            <a:r>
              <a:rPr lang="fr-BE" dirty="0"/>
              <a:t> </a:t>
            </a:r>
            <a:r>
              <a:rPr lang="fr-BE" dirty="0" smtClean="0"/>
              <a:t>cadran vers le soleil;</a:t>
            </a:r>
          </a:p>
          <a:p>
            <a:pPr lvl="1"/>
            <a:r>
              <a:rPr lang="fr-BE" dirty="0" smtClean="0"/>
              <a:t>Nord = 12 </a:t>
            </a:r>
            <a:r>
              <a:rPr lang="fr-BE" dirty="0" err="1" smtClean="0"/>
              <a:t>Hrs</a:t>
            </a:r>
            <a:r>
              <a:rPr lang="fr-BE" dirty="0" smtClean="0"/>
              <a:t>;</a:t>
            </a:r>
          </a:p>
          <a:p>
            <a:pPr lvl="1"/>
            <a:r>
              <a:rPr lang="fr-BE" dirty="0"/>
              <a:t>Tourner carte direction Nord.</a:t>
            </a:r>
          </a:p>
          <a:p>
            <a:pPr marL="457200" lvl="1" indent="0">
              <a:buNone/>
            </a:pPr>
            <a:endParaRPr lang="fr-BE" dirty="0"/>
          </a:p>
          <a:p>
            <a:pPr lvl="1"/>
            <a:endParaRPr lang="fr-BE" dirty="0" smtClean="0"/>
          </a:p>
        </p:txBody>
      </p:sp>
    </p:spTree>
    <p:extLst>
      <p:ext uri="{BB962C8B-B14F-4D97-AF65-F5344CB8AC3E}">
        <p14:creationId xmlns:p14="http://schemas.microsoft.com/office/powerpoint/2010/main" val="725670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3. Orientation de la carte</a:t>
            </a:r>
            <a:endParaRPr lang="en-US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3" t="18850" r="11092" b="35714"/>
          <a:stretch/>
        </p:blipFill>
        <p:spPr bwMode="auto">
          <a:xfrm>
            <a:off x="992" y="1916832"/>
            <a:ext cx="9143008" cy="3177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Pie 12"/>
          <p:cNvSpPr/>
          <p:nvPr/>
        </p:nvSpPr>
        <p:spPr>
          <a:xfrm>
            <a:off x="3024076" y="5157192"/>
            <a:ext cx="3096840" cy="3096840"/>
          </a:xfrm>
          <a:prstGeom prst="pie">
            <a:avLst>
              <a:gd name="adj1" fmla="val 13201349"/>
              <a:gd name="adj2" fmla="val 19200531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827584" y="2798293"/>
            <a:ext cx="144016" cy="648072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/>
          <p:cNvSpPr/>
          <p:nvPr/>
        </p:nvSpPr>
        <p:spPr>
          <a:xfrm>
            <a:off x="8172400" y="2626657"/>
            <a:ext cx="144016" cy="648072"/>
          </a:xfrm>
          <a:prstGeom prst="downArrow">
            <a:avLst/>
          </a:prstGeom>
          <a:solidFill>
            <a:srgbClr val="FFFF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flipH="1" flipV="1">
            <a:off x="899592" y="3717032"/>
            <a:ext cx="3672904" cy="3024336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V="1">
            <a:off x="4572496" y="3717032"/>
            <a:ext cx="3671912" cy="3024336"/>
          </a:xfrm>
          <a:prstGeom prst="straightConnector1">
            <a:avLst/>
          </a:prstGeom>
          <a:ln w="57150">
            <a:solidFill>
              <a:srgbClr val="0070C0"/>
            </a:solidFill>
            <a:headEnd type="diamond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4572496" y="2626657"/>
            <a:ext cx="359544" cy="411471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4682196" y="2103437"/>
            <a:ext cx="49968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 smtClean="0">
                <a:ln w="12700">
                  <a:solidFill>
                    <a:schemeClr val="tx1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rPr>
              <a:t>N</a:t>
            </a:r>
            <a:endParaRPr lang="en-US" sz="2800" b="1" cap="none" spc="0" dirty="0">
              <a:ln w="12700">
                <a:solidFill>
                  <a:schemeClr val="tx1"/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923928" y="5363924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 smtClean="0"/>
              <a:t>A                  B 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467544" y="1393612"/>
            <a:ext cx="53756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BE" sz="2800" dirty="0"/>
              <a:t>Points marquants dans le terrain</a:t>
            </a:r>
          </a:p>
        </p:txBody>
      </p:sp>
    </p:spTree>
    <p:extLst>
      <p:ext uri="{BB962C8B-B14F-4D97-AF65-F5344CB8AC3E}">
        <p14:creationId xmlns:p14="http://schemas.microsoft.com/office/powerpoint/2010/main" val="2724917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3. Orientation de la carte</a:t>
            </a:r>
            <a:endParaRPr lang="en-US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09" t="28174" r="33737" b="27976"/>
          <a:stretch/>
        </p:blipFill>
        <p:spPr bwMode="auto">
          <a:xfrm>
            <a:off x="1619672" y="1297034"/>
            <a:ext cx="6552728" cy="5304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Pie 23"/>
          <p:cNvSpPr/>
          <p:nvPr/>
        </p:nvSpPr>
        <p:spPr>
          <a:xfrm>
            <a:off x="3844046" y="3746759"/>
            <a:ext cx="3096840" cy="3096840"/>
          </a:xfrm>
          <a:prstGeom prst="pie">
            <a:avLst>
              <a:gd name="adj1" fmla="val 13734681"/>
              <a:gd name="adj2" fmla="val 17840408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5392466" y="3429001"/>
            <a:ext cx="35449" cy="187220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3779912" y="3429001"/>
            <a:ext cx="1872208" cy="2160239"/>
          </a:xfrm>
          <a:prstGeom prst="straightConnector1">
            <a:avLst/>
          </a:prstGeom>
          <a:ln w="571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5220072" y="4653136"/>
            <a:ext cx="519309" cy="1008112"/>
          </a:xfrm>
          <a:prstGeom prst="straightConnector1">
            <a:avLst/>
          </a:prstGeom>
          <a:ln w="57150">
            <a:solidFill>
              <a:srgbClr val="0070C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5164437" y="2879358"/>
            <a:ext cx="499687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 smtClean="0">
                <a:ln w="12700">
                  <a:solidFill>
                    <a:schemeClr val="tx1"/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 Black" panose="020B0A04020102020204" pitchFamily="34" charset="0"/>
              </a:rPr>
              <a:t>N</a:t>
            </a:r>
            <a:endParaRPr lang="en-US" sz="2800" b="1" cap="none" spc="0" dirty="0">
              <a:ln w="12700">
                <a:solidFill>
                  <a:schemeClr val="tx1"/>
                </a:solidFill>
                <a:prstDash val="solid"/>
              </a:ln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824028" y="3764663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dirty="0" smtClean="0"/>
              <a:t>A             B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787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3. Orientation de la carte</a:t>
            </a:r>
            <a:endParaRPr lang="en-US" smtClean="0"/>
          </a:p>
        </p:txBody>
      </p:sp>
      <p:sp>
        <p:nvSpPr>
          <p:cNvPr id="266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Etoile polaire</a:t>
            </a:r>
          </a:p>
          <a:p>
            <a:pPr lvl="1"/>
            <a:r>
              <a:rPr lang="fr-BE" dirty="0" smtClean="0"/>
              <a:t>Carte au sol;</a:t>
            </a:r>
          </a:p>
          <a:p>
            <a:pPr lvl="1"/>
            <a:r>
              <a:rPr lang="fr-BE" dirty="0" smtClean="0"/>
              <a:t>Chercher Grande Ourse « Chariot »;</a:t>
            </a:r>
          </a:p>
          <a:p>
            <a:pPr lvl="1"/>
            <a:r>
              <a:rPr lang="fr-BE" dirty="0" smtClean="0"/>
              <a:t>Reporter 5x la distance 					des roues arrières = 				Etoile Polaire = vrai Nord;</a:t>
            </a:r>
          </a:p>
          <a:p>
            <a:pPr lvl="1"/>
            <a:r>
              <a:rPr lang="fr-BE" dirty="0"/>
              <a:t>Tourner carte direction </a:t>
            </a:r>
            <a:r>
              <a:rPr lang="fr-BE" dirty="0" smtClean="0"/>
              <a:t>				Nord</a:t>
            </a:r>
            <a:r>
              <a:rPr lang="fr-BE" dirty="0"/>
              <a:t>.</a:t>
            </a:r>
          </a:p>
          <a:p>
            <a:pPr marL="457200" lvl="1" indent="0">
              <a:buNone/>
            </a:pPr>
            <a:endParaRPr lang="fr-BE" dirty="0" smtClean="0"/>
          </a:p>
          <a:p>
            <a:pPr lvl="1"/>
            <a:endParaRPr lang="fr-BE" dirty="0" smtClean="0"/>
          </a:p>
        </p:txBody>
      </p:sp>
      <p:pic>
        <p:nvPicPr>
          <p:cNvPr id="1026" name="Picture 2" descr="http://www.sunnite.net/images-islamiques/images-islam-2/grande-petite-ourse-etoile-polair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4488" y="3197225"/>
            <a:ext cx="38100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8573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3. Orientation de la carte</a:t>
            </a:r>
            <a:endParaRPr lang="en-US" smtClean="0"/>
          </a:p>
        </p:txBody>
      </p:sp>
      <p:sp>
        <p:nvSpPr>
          <p:cNvPr id="26626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La lune</a:t>
            </a:r>
          </a:p>
          <a:p>
            <a:pPr lvl="1"/>
            <a:r>
              <a:rPr lang="fr-BE" dirty="0"/>
              <a:t>Carte au sol;</a:t>
            </a:r>
          </a:p>
          <a:p>
            <a:pPr lvl="1"/>
            <a:r>
              <a:rPr lang="fr-BE" dirty="0"/>
              <a:t>Arrondir à l’heure </a:t>
            </a:r>
            <a:r>
              <a:rPr lang="fr-BE" dirty="0" smtClean="0"/>
              <a:t>inférieure </a:t>
            </a:r>
            <a:r>
              <a:rPr lang="fr-BE" dirty="0"/>
              <a:t>ou </a:t>
            </a:r>
            <a:r>
              <a:rPr lang="fr-BE" dirty="0" smtClean="0"/>
              <a:t>supérieure </a:t>
            </a:r>
            <a:r>
              <a:rPr lang="fr-BE" dirty="0"/>
              <a:t>;</a:t>
            </a:r>
          </a:p>
          <a:p>
            <a:pPr lvl="1"/>
            <a:r>
              <a:rPr lang="fr-BE" dirty="0"/>
              <a:t>Calculer </a:t>
            </a:r>
            <a:r>
              <a:rPr lang="fr-BE" dirty="0" err="1"/>
              <a:t>Hr</a:t>
            </a:r>
            <a:r>
              <a:rPr lang="fr-BE" dirty="0"/>
              <a:t> solaire (-1 </a:t>
            </a:r>
            <a:r>
              <a:rPr lang="fr-BE" dirty="0" err="1"/>
              <a:t>Hr</a:t>
            </a:r>
            <a:r>
              <a:rPr lang="fr-BE" dirty="0"/>
              <a:t> hiver</a:t>
            </a:r>
            <a:r>
              <a:rPr lang="fr-BE" dirty="0" smtClean="0"/>
              <a:t>, -</a:t>
            </a:r>
            <a:r>
              <a:rPr lang="fr-BE" dirty="0"/>
              <a:t>2 </a:t>
            </a:r>
            <a:r>
              <a:rPr lang="fr-BE" dirty="0" err="1"/>
              <a:t>Hrs</a:t>
            </a:r>
            <a:r>
              <a:rPr lang="fr-BE" dirty="0"/>
              <a:t> été);</a:t>
            </a:r>
          </a:p>
          <a:p>
            <a:pPr lvl="1"/>
            <a:r>
              <a:rPr lang="fr-BE" dirty="0"/>
              <a:t>Déduire </a:t>
            </a:r>
            <a:r>
              <a:rPr lang="fr-BE" dirty="0" err="1"/>
              <a:t>Posn</a:t>
            </a:r>
            <a:r>
              <a:rPr lang="fr-BE" dirty="0"/>
              <a:t> Nord en </a:t>
            </a:r>
            <a:r>
              <a:rPr lang="fr-BE" dirty="0" smtClean="0"/>
              <a:t>fonction </a:t>
            </a:r>
            <a:r>
              <a:rPr lang="fr-BE" dirty="0" err="1" smtClean="0"/>
              <a:t>Posn</a:t>
            </a:r>
            <a:r>
              <a:rPr lang="fr-BE" dirty="0" smtClean="0"/>
              <a:t> lune;</a:t>
            </a:r>
            <a:endParaRPr lang="fr-BE" dirty="0"/>
          </a:p>
          <a:p>
            <a:pPr lvl="1"/>
            <a:r>
              <a:rPr lang="fr-BE" dirty="0"/>
              <a:t>Tourner carte direction Nord.</a:t>
            </a:r>
          </a:p>
          <a:p>
            <a:pPr lvl="1"/>
            <a:endParaRPr lang="fr-BE" dirty="0" smtClean="0"/>
          </a:p>
          <a:p>
            <a:pPr lvl="1"/>
            <a:endParaRPr lang="fr-BE" dirty="0" smtClean="0"/>
          </a:p>
        </p:txBody>
      </p:sp>
    </p:spTree>
    <p:extLst>
      <p:ext uri="{BB962C8B-B14F-4D97-AF65-F5344CB8AC3E}">
        <p14:creationId xmlns:p14="http://schemas.microsoft.com/office/powerpoint/2010/main" val="3300421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6"/>
          <p:cNvSpPr txBox="1">
            <a:spLocks noGrp="1" noChangeArrowheads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760597A2-7AE9-4E00-8FF9-CF04C00A7720}" type="slidenum">
              <a:rPr lang="en-US" sz="1400">
                <a:latin typeface="Arial" charset="0"/>
              </a:rPr>
              <a:pPr algn="r"/>
              <a:t>29</a:t>
            </a:fld>
            <a:endParaRPr lang="en-US" sz="1400">
              <a:latin typeface="Arial" charset="0"/>
            </a:endParaRPr>
          </a:p>
        </p:txBody>
      </p:sp>
      <p:sp>
        <p:nvSpPr>
          <p:cNvPr id="16386" name="Slide Number Placeholder 5"/>
          <p:cNvSpPr txBox="1">
            <a:spLocks noGrp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FDAFAC22-E94B-4E93-A192-BE13888105E5}" type="slidenum">
              <a:rPr lang="en-US" sz="1400">
                <a:latin typeface="Arial" charset="0"/>
              </a:rPr>
              <a:pPr algn="r"/>
              <a:t>29</a:t>
            </a:fld>
            <a:endParaRPr lang="en-US" sz="1400">
              <a:latin typeface="Arial" charset="0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fr-BE" smtClean="0"/>
              <a:t>Objectifs </a:t>
            </a:r>
            <a:endParaRPr lang="en-US" smtClean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251520" y="1417636"/>
          <a:ext cx="8352927" cy="5342177"/>
        </p:xfrm>
        <a:graphic>
          <a:graphicData uri="http://schemas.openxmlformats.org/drawingml/2006/table">
            <a:tbl>
              <a:tblPr firstRow="1" firstCol="1" lastRow="1" lastCol="1" bandRow="1" bandCol="1">
                <a:tableStyleId>{5940675A-B579-460E-94D1-54222C63F5DA}</a:tableStyleId>
              </a:tblPr>
              <a:tblGrid>
                <a:gridCol w="895922">
                  <a:extLst>
                    <a:ext uri="{9D8B030D-6E8A-4147-A177-3AD203B41FA5}">
                      <a16:colId xmlns:a16="http://schemas.microsoft.com/office/drawing/2014/main" val="1505475977"/>
                    </a:ext>
                  </a:extLst>
                </a:gridCol>
                <a:gridCol w="2369279">
                  <a:extLst>
                    <a:ext uri="{9D8B030D-6E8A-4147-A177-3AD203B41FA5}">
                      <a16:colId xmlns:a16="http://schemas.microsoft.com/office/drawing/2014/main" val="906851142"/>
                    </a:ext>
                  </a:extLst>
                </a:gridCol>
                <a:gridCol w="2851075">
                  <a:extLst>
                    <a:ext uri="{9D8B030D-6E8A-4147-A177-3AD203B41FA5}">
                      <a16:colId xmlns:a16="http://schemas.microsoft.com/office/drawing/2014/main" val="82948140"/>
                    </a:ext>
                  </a:extLst>
                </a:gridCol>
                <a:gridCol w="2236651">
                  <a:extLst>
                    <a:ext uri="{9D8B030D-6E8A-4147-A177-3AD203B41FA5}">
                      <a16:colId xmlns:a16="http://schemas.microsoft.com/office/drawing/2014/main" val="2640882398"/>
                    </a:ext>
                  </a:extLst>
                </a:gridCol>
              </a:tblGrid>
              <a:tr h="380813">
                <a:tc>
                  <a:txBody>
                    <a:bodyPr/>
                    <a:lstStyle/>
                    <a:p>
                      <a:pPr marR="182245"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b="1" dirty="0" err="1">
                          <a:effectLst/>
                        </a:rPr>
                        <a:t>Obj</a:t>
                      </a:r>
                      <a:endParaRPr lang="fr-BE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b="1" dirty="0">
                          <a:effectLst/>
                        </a:rPr>
                        <a:t>Contenu/Comportement ou performance</a:t>
                      </a:r>
                      <a:endParaRPr lang="fr-BE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b="1" dirty="0">
                          <a:effectLst/>
                        </a:rPr>
                        <a:t>Conditions de réalisation</a:t>
                      </a:r>
                      <a:endParaRPr lang="fr-BE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b="1" dirty="0">
                          <a:effectLst/>
                        </a:rPr>
                        <a:t>Normes ou critères de performance</a:t>
                      </a:r>
                      <a:endParaRPr lang="fr-BE" sz="1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8630651"/>
                  </a:ext>
                </a:extLst>
              </a:tr>
              <a:tr h="914409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1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Connaître les différents nord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-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Les 16 directions des vents</a:t>
                      </a:r>
                      <a:endParaRPr lang="fr-BE" sz="1400">
                        <a:effectLst/>
                      </a:endParaRPr>
                    </a:p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Le Nord vrai, magnétique et le nord cartographique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1087469"/>
                  </a:ext>
                </a:extLst>
              </a:tr>
              <a:tr h="39485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2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calculer la déclinaison actuelle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A l’aide du diagramme de déclinaison sur la carte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-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8530282"/>
                  </a:ext>
                </a:extLst>
              </a:tr>
              <a:tr h="6650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3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calculer et appliquer l’azimut inverse et le gisement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De jour, seul, avec l’aide d’une carte d’EM au 1/50000 et d’une boussole et d’un </a:t>
                      </a:r>
                      <a:r>
                        <a:rPr lang="fr-BE" sz="1200" dirty="0" err="1">
                          <a:effectLst/>
                        </a:rPr>
                        <a:t>römer</a:t>
                      </a:r>
                      <a:r>
                        <a:rPr lang="fr-BE" sz="1200" dirty="0">
                          <a:effectLst/>
                        </a:rPr>
                        <a:t>.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Erreur autorisée de 90</a:t>
                      </a:r>
                      <a:r>
                        <a:rPr lang="fr-BE" sz="1200" baseline="30000">
                          <a:effectLst/>
                        </a:rPr>
                        <a:t>- </a:t>
                      </a:r>
                      <a:r>
                        <a:rPr lang="fr-BE" sz="1200">
                          <a:effectLst/>
                        </a:rPr>
                        <a:t>of 5°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7998333"/>
                  </a:ext>
                </a:extLst>
              </a:tr>
              <a:tr h="66502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4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déterminer et appliquer un azimut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De jour, seul, avec l’aide d’une carte d’EM au 1/50000 et d’une boussole et d’un </a:t>
                      </a:r>
                      <a:r>
                        <a:rPr lang="fr-BE" sz="1200" dirty="0" err="1">
                          <a:effectLst/>
                        </a:rPr>
                        <a:t>römer</a:t>
                      </a:r>
                      <a:r>
                        <a:rPr lang="fr-BE" sz="1200" dirty="0">
                          <a:effectLst/>
                        </a:rPr>
                        <a:t>.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Erreur autorisée de 90</a:t>
                      </a:r>
                      <a:r>
                        <a:rPr lang="fr-BE" sz="1200" baseline="30000">
                          <a:effectLst/>
                        </a:rPr>
                        <a:t>- </a:t>
                      </a:r>
                      <a:r>
                        <a:rPr lang="fr-BE" sz="1200">
                          <a:effectLst/>
                        </a:rPr>
                        <a:t>of 5°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1124531"/>
                  </a:ext>
                </a:extLst>
              </a:tr>
              <a:tr h="1163793">
                <a:tc>
                  <a:txBody>
                    <a:bodyPr/>
                    <a:lstStyle/>
                    <a:p>
                      <a:pPr indent="21590"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5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utiliser la boussole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De jour, seul, avec l’aide d’une carte d’EM au 1/50000 et d’une boussole et d’un </a:t>
                      </a:r>
                      <a:r>
                        <a:rPr lang="fr-BE" sz="1200" dirty="0" err="1">
                          <a:effectLst/>
                        </a:rPr>
                        <a:t>römer</a:t>
                      </a:r>
                      <a:r>
                        <a:rPr lang="fr-BE" sz="1200" dirty="0">
                          <a:effectLst/>
                        </a:rPr>
                        <a:t>.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Déterminer le nord</a:t>
                      </a:r>
                      <a:endParaRPr lang="fr-BE" sz="1400">
                        <a:effectLst/>
                      </a:endParaRPr>
                    </a:p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Déterminer l’azimut (d’un point dans le terrain et sur la carte)</a:t>
                      </a:r>
                      <a:endParaRPr lang="fr-BE" sz="1400">
                        <a:effectLst/>
                      </a:endParaRPr>
                    </a:p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Orientation de la carte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6874499"/>
                  </a:ext>
                </a:extLst>
              </a:tr>
              <a:tr h="1158251"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fr-BE" sz="1200">
                          <a:effectLst/>
                        </a:rPr>
                        <a:t>6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Pouvoir orienter une carte militaire d’état-major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>
                          <a:effectLst/>
                        </a:rPr>
                        <a:t>A l’aide : d’une montre à aiguilles – des détails du terrain – l’étoile polaire – le soleil – la lune – la boussole</a:t>
                      </a:r>
                      <a:endParaRPr lang="fr-BE" sz="14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600"/>
                        </a:spcBef>
                        <a:spcAft>
                          <a:spcPts val="0"/>
                        </a:spcAft>
                        <a:tabLst>
                          <a:tab pos="57150" algn="l"/>
                        </a:tabLst>
                      </a:pPr>
                      <a:r>
                        <a:rPr lang="fr-BE" sz="1200" dirty="0">
                          <a:effectLst/>
                        </a:rPr>
                        <a:t>-</a:t>
                      </a:r>
                      <a:endParaRPr lang="fr-BE" sz="1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3613" marR="63613" marT="0" marB="0"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06679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2231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6"/>
          <p:cNvSpPr txBox="1">
            <a:spLocks noGrp="1" noChangeArrowheads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760597A2-7AE9-4E00-8FF9-CF04C00A7720}" type="slidenum">
              <a:rPr lang="en-US" sz="1400">
                <a:latin typeface="Arial" charset="0"/>
              </a:rPr>
              <a:pPr algn="r"/>
              <a:t>3</a:t>
            </a:fld>
            <a:endParaRPr lang="en-US" sz="1400">
              <a:latin typeface="Arial" charset="0"/>
            </a:endParaRPr>
          </a:p>
        </p:txBody>
      </p:sp>
      <p:sp>
        <p:nvSpPr>
          <p:cNvPr id="16386" name="Slide Number Placeholder 5"/>
          <p:cNvSpPr txBox="1">
            <a:spLocks noGrp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FDAFAC22-E94B-4E93-A192-BE13888105E5}" type="slidenum">
              <a:rPr lang="en-US" sz="1400">
                <a:latin typeface="Arial" charset="0"/>
              </a:rPr>
              <a:pPr algn="r"/>
              <a:t>3</a:t>
            </a:fld>
            <a:endParaRPr lang="en-US" sz="1400">
              <a:latin typeface="Arial" charset="0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fr-BE" smtClean="0"/>
              <a:t>Objectifs </a:t>
            </a:r>
            <a:endParaRPr lang="en-US" smtClean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122244"/>
              </p:ext>
            </p:extLst>
          </p:nvPr>
        </p:nvGraphicFramePr>
        <p:xfrm>
          <a:off x="323527" y="1556791"/>
          <a:ext cx="8280920" cy="498980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711232">
                  <a:extLst>
                    <a:ext uri="{9D8B030D-6E8A-4147-A177-3AD203B41FA5}">
                      <a16:colId xmlns:a16="http://schemas.microsoft.com/office/drawing/2014/main" val="2073014585"/>
                    </a:ext>
                  </a:extLst>
                </a:gridCol>
                <a:gridCol w="5569688">
                  <a:extLst>
                    <a:ext uri="{9D8B030D-6E8A-4147-A177-3AD203B41FA5}">
                      <a16:colId xmlns:a16="http://schemas.microsoft.com/office/drawing/2014/main" val="1398238853"/>
                    </a:ext>
                  </a:extLst>
                </a:gridCol>
              </a:tblGrid>
              <a:tr h="41895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2000" b="1" dirty="0">
                          <a:effectLst/>
                        </a:rPr>
                        <a:t>Compétence</a:t>
                      </a:r>
                      <a:endParaRPr lang="fr-BE" sz="2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2000" b="1" dirty="0">
                          <a:effectLst/>
                        </a:rPr>
                        <a:t>Indicateur de comportement</a:t>
                      </a:r>
                      <a:endParaRPr lang="fr-BE" sz="2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097824"/>
                  </a:ext>
                </a:extLst>
              </a:tr>
              <a:tr h="83791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 dirty="0">
                          <a:effectLst/>
                        </a:rPr>
                        <a:t>Respecter les autres</a:t>
                      </a:r>
                      <a:endParaRPr lang="fr-BE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Traite les autres avec respect (lorsque quelqu’un ne comprend pas) 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689391"/>
                  </a:ext>
                </a:extLst>
              </a:tr>
              <a:tr h="4189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Etre Flexible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Exécute des nouvelles tâches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522905"/>
                  </a:ext>
                </a:extLst>
              </a:tr>
              <a:tr h="83791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Agir de manière intègre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Respecte le caractère confidentiel des informations qu’ils lui sont confiées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180020"/>
                  </a:ext>
                </a:extLst>
              </a:tr>
              <a:tr h="4189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Suivre les règles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Respecte les promesses et les accords convenus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773791"/>
                  </a:ext>
                </a:extLst>
              </a:tr>
              <a:tr h="83791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Communiquer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S’exprime de manière compréhensible (coordonnées)</a:t>
                      </a:r>
                      <a:endParaRPr lang="fr-BE" sz="32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Réagit de manière appropriée aux questions posées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560547"/>
                  </a:ext>
                </a:extLst>
              </a:tr>
              <a:tr h="83791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Se développer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A une attitude positive face au feedback de ses supérieurs et de ses collègues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6046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6051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6"/>
          <p:cNvSpPr txBox="1">
            <a:spLocks noGrp="1" noChangeArrowheads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760597A2-7AE9-4E00-8FF9-CF04C00A7720}" type="slidenum">
              <a:rPr lang="en-US" sz="1400">
                <a:latin typeface="Arial" charset="0"/>
              </a:rPr>
              <a:pPr algn="r"/>
              <a:t>30</a:t>
            </a:fld>
            <a:endParaRPr lang="en-US" sz="1400">
              <a:latin typeface="Arial" charset="0"/>
            </a:endParaRPr>
          </a:p>
        </p:txBody>
      </p:sp>
      <p:sp>
        <p:nvSpPr>
          <p:cNvPr id="16386" name="Slide Number Placeholder 5"/>
          <p:cNvSpPr txBox="1">
            <a:spLocks noGrp="1"/>
          </p:cNvSpPr>
          <p:nvPr/>
        </p:nvSpPr>
        <p:spPr bwMode="auto">
          <a:xfrm>
            <a:off x="7010400" y="638175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r"/>
            <a:fld id="{FDAFAC22-E94B-4E93-A192-BE13888105E5}" type="slidenum">
              <a:rPr lang="en-US" sz="1400">
                <a:latin typeface="Arial" charset="0"/>
              </a:rPr>
              <a:pPr algn="r"/>
              <a:t>30</a:t>
            </a:fld>
            <a:endParaRPr lang="en-US" sz="1400">
              <a:latin typeface="Arial" charset="0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fr-BE" smtClean="0"/>
              <a:t>Objectifs </a:t>
            </a:r>
            <a:endParaRPr lang="en-US" smtClean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323527" y="1556791"/>
          <a:ext cx="8280920" cy="498980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2711232">
                  <a:extLst>
                    <a:ext uri="{9D8B030D-6E8A-4147-A177-3AD203B41FA5}">
                      <a16:colId xmlns:a16="http://schemas.microsoft.com/office/drawing/2014/main" val="2073014585"/>
                    </a:ext>
                  </a:extLst>
                </a:gridCol>
                <a:gridCol w="5569688">
                  <a:extLst>
                    <a:ext uri="{9D8B030D-6E8A-4147-A177-3AD203B41FA5}">
                      <a16:colId xmlns:a16="http://schemas.microsoft.com/office/drawing/2014/main" val="1398238853"/>
                    </a:ext>
                  </a:extLst>
                </a:gridCol>
              </a:tblGrid>
              <a:tr h="41895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2000" b="1" dirty="0">
                          <a:effectLst/>
                        </a:rPr>
                        <a:t>Compétence</a:t>
                      </a:r>
                      <a:endParaRPr lang="fr-BE" sz="2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fr-BE" sz="2000" b="1" dirty="0">
                          <a:effectLst/>
                        </a:rPr>
                        <a:t>Indicateur de comportement</a:t>
                      </a:r>
                      <a:endParaRPr lang="fr-BE" sz="28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4097824"/>
                  </a:ext>
                </a:extLst>
              </a:tr>
              <a:tr h="83791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 dirty="0">
                          <a:effectLst/>
                        </a:rPr>
                        <a:t>Respecter les autres</a:t>
                      </a:r>
                      <a:endParaRPr lang="fr-BE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Traite les autres avec respect (lorsque quelqu’un ne comprend pas) 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689391"/>
                  </a:ext>
                </a:extLst>
              </a:tr>
              <a:tr h="4189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Etre Flexible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Exécute des nouvelles tâches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522905"/>
                  </a:ext>
                </a:extLst>
              </a:tr>
              <a:tr h="83791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Agir de manière intègre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Respecte le caractère confidentiel des informations qu’ils lui sont confiées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180020"/>
                  </a:ext>
                </a:extLst>
              </a:tr>
              <a:tr h="4189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Suivre les règles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Respecte les promesses et les accords convenus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2773791"/>
                  </a:ext>
                </a:extLst>
              </a:tr>
              <a:tr h="83791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Communiquer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S’exprime de manière compréhensible (coordonnées)</a:t>
                      </a:r>
                      <a:endParaRPr lang="fr-BE" sz="3200" dirty="0">
                        <a:effectLst/>
                      </a:endParaRPr>
                    </a:p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Réagit de manière appropriée aux questions posées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560547"/>
                  </a:ext>
                </a:extLst>
              </a:tr>
              <a:tr h="83791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fr-BE" sz="2000">
                          <a:effectLst/>
                        </a:rPr>
                        <a:t>Se développer</a:t>
                      </a:r>
                      <a:endParaRPr lang="fr-BE" sz="2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342900" lvl="0" indent="-342900">
                        <a:spcAft>
                          <a:spcPts val="0"/>
                        </a:spcAft>
                        <a:buFont typeface="Symbol" panose="05050102010706020507" pitchFamily="18" charset="2"/>
                        <a:buChar char=""/>
                      </a:pPr>
                      <a:r>
                        <a:rPr lang="fr-BE" sz="2000" dirty="0">
                          <a:effectLst/>
                        </a:rPr>
                        <a:t>A une attitude positive face au feedback de ses supérieurs et de ses collègues</a:t>
                      </a:r>
                      <a:endParaRPr lang="fr-BE" sz="3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6046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343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Aperçu de la leçon</a:t>
            </a:r>
            <a:endParaRPr lang="en-US" smtClean="0"/>
          </a:p>
        </p:txBody>
      </p:sp>
      <p:sp>
        <p:nvSpPr>
          <p:cNvPr id="17410" name="Rectangle 3"/>
          <p:cNvSpPr>
            <a:spLocks noGrp="1"/>
          </p:cNvSpPr>
          <p:nvPr>
            <p:ph type="body" idx="1"/>
          </p:nvPr>
        </p:nvSpPr>
        <p:spPr>
          <a:xfrm>
            <a:off x="457200" y="1437446"/>
            <a:ext cx="8229600" cy="5141168"/>
          </a:xfrm>
        </p:spPr>
        <p:txBody>
          <a:bodyPr/>
          <a:lstStyle/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Orientation</a:t>
            </a:r>
          </a:p>
          <a:p>
            <a:pPr marL="609600" indent="-609600">
              <a:buFont typeface="Arial" charset="0"/>
              <a:buAutoNum type="arabicPeriod"/>
            </a:pPr>
            <a:endParaRPr lang="fr-BE" dirty="0" smtClean="0"/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La boussole</a:t>
            </a:r>
          </a:p>
          <a:p>
            <a:pPr marL="609600" indent="-609600">
              <a:buFont typeface="Arial" charset="0"/>
              <a:buAutoNum type="arabicPeriod"/>
            </a:pPr>
            <a:endParaRPr lang="fr-BE" dirty="0" smtClean="0"/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Orientation de la </a:t>
            </a:r>
            <a:r>
              <a:rPr lang="fr-BE" dirty="0" smtClean="0"/>
              <a:t>carte</a:t>
            </a:r>
          </a:p>
          <a:p>
            <a:pPr marL="609600" indent="-609600">
              <a:buFont typeface="Arial" charset="0"/>
              <a:buAutoNum type="arabicPeriod"/>
            </a:pPr>
            <a:endParaRPr lang="fr-BE" dirty="0"/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Conclusion</a:t>
            </a:r>
          </a:p>
          <a:p>
            <a:pPr marL="609600" indent="-609600">
              <a:buFont typeface="Arial" charset="0"/>
              <a:buAutoNum type="arabicPeriod"/>
            </a:pPr>
            <a:endParaRPr lang="fr-BE" dirty="0"/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Questions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741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pagepersonnel.ch/sites/pagepersonnel.ch/files/styles/large/public/career-advice_job-interview-tips_answering-tough-interview-questions.jpg?itok=WXsdC9u-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55964"/>
            <a:ext cx="9144000" cy="5902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6300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smtClean="0"/>
              <a:t>Aperçu de la leçon</a:t>
            </a:r>
            <a:endParaRPr lang="en-US" smtClean="0"/>
          </a:p>
        </p:txBody>
      </p:sp>
      <p:sp>
        <p:nvSpPr>
          <p:cNvPr id="17410" name="Rectangle 3"/>
          <p:cNvSpPr>
            <a:spLocks noGrp="1"/>
          </p:cNvSpPr>
          <p:nvPr>
            <p:ph type="body" idx="1"/>
          </p:nvPr>
        </p:nvSpPr>
        <p:spPr>
          <a:xfrm>
            <a:off x="457200" y="1437446"/>
            <a:ext cx="8229600" cy="5141168"/>
          </a:xfrm>
        </p:spPr>
        <p:txBody>
          <a:bodyPr/>
          <a:lstStyle/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Orientation</a:t>
            </a:r>
          </a:p>
          <a:p>
            <a:pPr marL="609600" indent="-609600">
              <a:buFont typeface="Arial" charset="0"/>
              <a:buAutoNum type="arabicPeriod"/>
            </a:pPr>
            <a:endParaRPr lang="fr-BE" dirty="0" smtClean="0"/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La boussole</a:t>
            </a:r>
          </a:p>
          <a:p>
            <a:pPr marL="609600" indent="-609600">
              <a:buFont typeface="Arial" charset="0"/>
              <a:buAutoNum type="arabicPeriod"/>
            </a:pPr>
            <a:endParaRPr lang="fr-BE" dirty="0" smtClean="0"/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Orientation de la </a:t>
            </a:r>
            <a:r>
              <a:rPr lang="fr-BE" dirty="0" smtClean="0"/>
              <a:t>carte</a:t>
            </a:r>
          </a:p>
          <a:p>
            <a:pPr marL="609600" indent="-609600">
              <a:buFont typeface="Arial" charset="0"/>
              <a:buAutoNum type="arabicPeriod"/>
            </a:pPr>
            <a:endParaRPr lang="fr-BE" dirty="0"/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Conclusion</a:t>
            </a:r>
          </a:p>
          <a:p>
            <a:pPr marL="609600" indent="-609600">
              <a:buFont typeface="Arial" charset="0"/>
              <a:buAutoNum type="arabicPeriod"/>
            </a:pPr>
            <a:endParaRPr lang="fr-BE" dirty="0"/>
          </a:p>
          <a:p>
            <a:pPr marL="609600" indent="-609600">
              <a:buFont typeface="Arial" charset="0"/>
              <a:buAutoNum type="arabicPeriod"/>
            </a:pPr>
            <a:r>
              <a:rPr lang="fr-BE" dirty="0" smtClean="0"/>
              <a:t>Questions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838200" indent="-838200"/>
            <a:r>
              <a:rPr lang="fr-BE" sz="4000" smtClean="0"/>
              <a:t>1. Orientation</a:t>
            </a:r>
            <a:br>
              <a:rPr lang="fr-BE" sz="4000" smtClean="0"/>
            </a:br>
            <a:endParaRPr lang="en-US" sz="4000" smtClean="0"/>
          </a:p>
        </p:txBody>
      </p:sp>
      <p:sp>
        <p:nvSpPr>
          <p:cNvPr id="18434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smtClean="0"/>
              <a:t>La rose des vents : </a:t>
            </a:r>
            <a:endParaRPr lang="en-US" smtClean="0"/>
          </a:p>
        </p:txBody>
      </p:sp>
      <p:pic>
        <p:nvPicPr>
          <p:cNvPr id="1026" name="Picture 2" descr="rose_vents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2106278"/>
            <a:ext cx="4608512" cy="46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838200" indent="-838200"/>
            <a:r>
              <a:rPr lang="fr-BE" sz="4000" dirty="0" smtClean="0"/>
              <a:t>1. Orientation</a:t>
            </a:r>
            <a:br>
              <a:rPr lang="fr-BE" sz="4000" dirty="0" smtClean="0"/>
            </a:br>
            <a:endParaRPr lang="en-US" sz="4000" dirty="0" smtClean="0"/>
          </a:p>
        </p:txBody>
      </p:sp>
      <p:sp>
        <p:nvSpPr>
          <p:cNvPr id="66563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fr-BE" dirty="0" smtClean="0"/>
              <a:t>Les différents nord : </a:t>
            </a:r>
          </a:p>
          <a:p>
            <a:pPr lvl="1">
              <a:defRPr/>
            </a:pPr>
            <a:r>
              <a:rPr lang="fr-BE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NORD </a:t>
            </a:r>
            <a:r>
              <a:rPr lang="fr-BE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géographique </a:t>
            </a:r>
            <a:r>
              <a:rPr lang="fr-BE" dirty="0" smtClean="0"/>
              <a:t>(vrai Nord)</a:t>
            </a:r>
          </a:p>
          <a:p>
            <a:pPr lvl="1">
              <a:defRPr/>
            </a:pPr>
            <a:r>
              <a:rPr lang="fr-BE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NORD magnétique</a:t>
            </a:r>
          </a:p>
          <a:p>
            <a:pPr lvl="1">
              <a:defRPr/>
            </a:pPr>
            <a:r>
              <a:rPr lang="fr-BE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NORD </a:t>
            </a:r>
            <a:r>
              <a:rPr lang="fr-BE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cartographique</a:t>
            </a:r>
            <a:endParaRPr lang="en-US" b="1" dirty="0" smtClean="0">
              <a:solidFill>
                <a:srgbClr val="FF0000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grpSp>
        <p:nvGrpSpPr>
          <p:cNvPr id="19460" name="Group 5"/>
          <p:cNvGrpSpPr>
            <a:grpSpLocks/>
          </p:cNvGrpSpPr>
          <p:nvPr/>
        </p:nvGrpSpPr>
        <p:grpSpPr bwMode="auto">
          <a:xfrm rot="21063610">
            <a:off x="5724525" y="3081338"/>
            <a:ext cx="871538" cy="2832100"/>
            <a:chOff x="1882" y="1320"/>
            <a:chExt cx="549" cy="1784"/>
          </a:xfrm>
        </p:grpSpPr>
        <p:sp>
          <p:nvSpPr>
            <p:cNvPr id="19466" name="Line 6"/>
            <p:cNvSpPr>
              <a:spLocks noChangeShapeType="1"/>
            </p:cNvSpPr>
            <p:nvPr/>
          </p:nvSpPr>
          <p:spPr bwMode="auto">
            <a:xfrm rot="-1146638">
              <a:off x="2421" y="1320"/>
              <a:ext cx="10" cy="1784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467" name="Line 7"/>
            <p:cNvSpPr>
              <a:spLocks noChangeShapeType="1"/>
            </p:cNvSpPr>
            <p:nvPr/>
          </p:nvSpPr>
          <p:spPr bwMode="auto">
            <a:xfrm rot="20453362" flipH="1">
              <a:off x="1882" y="1414"/>
              <a:ext cx="336" cy="48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468" name="Line 8"/>
            <p:cNvSpPr>
              <a:spLocks noChangeShapeType="1"/>
            </p:cNvSpPr>
            <p:nvPr/>
          </p:nvSpPr>
          <p:spPr bwMode="auto">
            <a:xfrm rot="20453362" flipH="1">
              <a:off x="1913" y="1601"/>
              <a:ext cx="336" cy="288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18473" name="AutoShape 9"/>
          <p:cNvSpPr>
            <a:spLocks noChangeArrowheads="1"/>
          </p:cNvSpPr>
          <p:nvPr/>
        </p:nvSpPr>
        <p:spPr bwMode="auto">
          <a:xfrm rot="21306008">
            <a:off x="6792913" y="3306763"/>
            <a:ext cx="381000" cy="381000"/>
          </a:xfrm>
          <a:prstGeom prst="star5">
            <a:avLst/>
          </a:prstGeom>
          <a:solidFill>
            <a:srgbClr val="0070C0"/>
          </a:solidFill>
          <a:ln w="9525">
            <a:solidFill>
              <a:srgbClr val="0070C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latin typeface="Arial" charset="0"/>
              <a:cs typeface="+mn-cs"/>
            </a:endParaRPr>
          </a:p>
        </p:txBody>
      </p:sp>
      <p:sp>
        <p:nvSpPr>
          <p:cNvPr id="19462" name="Line 10"/>
          <p:cNvSpPr>
            <a:spLocks noChangeShapeType="1"/>
          </p:cNvSpPr>
          <p:nvPr/>
        </p:nvSpPr>
        <p:spPr bwMode="auto">
          <a:xfrm rot="21097674" flipH="1">
            <a:off x="7096125" y="3386138"/>
            <a:ext cx="9525" cy="1830388"/>
          </a:xfrm>
          <a:prstGeom prst="line">
            <a:avLst/>
          </a:prstGeom>
          <a:noFill/>
          <a:ln w="38100">
            <a:solidFill>
              <a:srgbClr val="0070C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464" name="Line 12"/>
          <p:cNvSpPr>
            <a:spLocks noChangeShapeType="1"/>
          </p:cNvSpPr>
          <p:nvPr/>
        </p:nvSpPr>
        <p:spPr bwMode="auto">
          <a:xfrm>
            <a:off x="7324725" y="3386138"/>
            <a:ext cx="0" cy="22860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9465" name="Text Box 13"/>
          <p:cNvSpPr txBox="1">
            <a:spLocks noChangeArrowheads="1"/>
          </p:cNvSpPr>
          <p:nvPr/>
        </p:nvSpPr>
        <p:spPr bwMode="auto">
          <a:xfrm>
            <a:off x="6867525" y="2852738"/>
            <a:ext cx="914400" cy="579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r-BE" sz="3200" b="1" dirty="0">
                <a:solidFill>
                  <a:srgbClr val="FF0000"/>
                </a:solidFill>
                <a:latin typeface="Times New Roman" pitchFamily="18" charset="0"/>
              </a:rPr>
              <a:t>Y</a:t>
            </a:r>
            <a:endParaRPr lang="nl-NL" sz="3200" b="1" dirty="0">
              <a:solidFill>
                <a:srgbClr val="FF0000"/>
              </a:solidFill>
              <a:latin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Rectangle 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01EDE10A-11ED-49A1-95BB-501DBC622746}" type="slidenum">
              <a:rPr lang="en-US" smtClean="0"/>
              <a:pPr/>
              <a:t>7</a:t>
            </a:fld>
            <a:endParaRPr lang="en-US" smtClean="0"/>
          </a:p>
        </p:txBody>
      </p:sp>
      <p:sp>
        <p:nvSpPr>
          <p:cNvPr id="310274" name="Rectangle 2"/>
          <p:cNvSpPr>
            <a:spLocks noChangeArrowheads="1"/>
          </p:cNvSpPr>
          <p:nvPr/>
        </p:nvSpPr>
        <p:spPr bwMode="auto">
          <a:xfrm>
            <a:off x="-1" y="980281"/>
            <a:ext cx="9144000" cy="280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660400" indent="-660400" algn="ctr">
              <a:lnSpc>
                <a:spcPct val="90000"/>
              </a:lnSpc>
              <a:spcBef>
                <a:spcPct val="20000"/>
              </a:spcBef>
              <a:buFont typeface="Wingdings" pitchFamily="2" charset="2"/>
              <a:buNone/>
              <a:defRPr/>
            </a:pP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Nord Magnétique vs. Nord Géographique</a:t>
            </a:r>
            <a:endParaRPr lang="nl-N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 descr="http://scphysiques2010.voila.net/images07/img5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614" y="1484784"/>
            <a:ext cx="5006770" cy="5057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2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838200" indent="-838200"/>
            <a:r>
              <a:rPr lang="fr-BE" sz="4000" smtClean="0"/>
              <a:t>1. Orientation</a:t>
            </a:r>
            <a:br>
              <a:rPr lang="fr-BE" sz="4000" smtClean="0"/>
            </a:b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2602011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Rectangle 7"/>
          <p:cNvSpPr>
            <a:spLocks noGrp="1" noChangeArrowheads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01EDE10A-11ED-49A1-95BB-501DBC622746}" type="slidenum">
              <a:rPr lang="en-US" smtClean="0"/>
              <a:pPr/>
              <a:t>8</a:t>
            </a:fld>
            <a:endParaRPr lang="en-US" smtClean="0"/>
          </a:p>
        </p:txBody>
      </p:sp>
      <p:sp>
        <p:nvSpPr>
          <p:cNvPr id="310274" name="Rectangle 2"/>
          <p:cNvSpPr>
            <a:spLocks noChangeArrowheads="1"/>
          </p:cNvSpPr>
          <p:nvPr/>
        </p:nvSpPr>
        <p:spPr bwMode="auto">
          <a:xfrm>
            <a:off x="-1" y="980281"/>
            <a:ext cx="9144000" cy="2808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660400" indent="-660400" algn="ctr">
              <a:lnSpc>
                <a:spcPct val="90000"/>
              </a:lnSpc>
              <a:spcBef>
                <a:spcPct val="20000"/>
              </a:spcBef>
              <a:buFont typeface="Wingdings" pitchFamily="2" charset="2"/>
              <a:buNone/>
              <a:defRPr/>
            </a:pPr>
            <a:r>
              <a:rPr lang="fr-BE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Nord Magnétique vs. Nord Géographique</a:t>
            </a:r>
            <a:endParaRPr lang="nl-NL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2"/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838200" indent="-838200"/>
            <a:r>
              <a:rPr lang="fr-BE" sz="4000" smtClean="0"/>
              <a:t>1. Orientation</a:t>
            </a:r>
            <a:br>
              <a:rPr lang="fr-BE" sz="4000" smtClean="0"/>
            </a:br>
            <a:endParaRPr lang="en-US" sz="4000" dirty="0" smtClean="0"/>
          </a:p>
        </p:txBody>
      </p:sp>
      <p:pic>
        <p:nvPicPr>
          <p:cNvPr id="2049" name="Picture 1" descr="http://img.xooimage.com/files23/5/9/c/nord-18ccfc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7" y="1646312"/>
            <a:ext cx="6336704" cy="4752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73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1. Orientation</a:t>
            </a:r>
            <a:endParaRPr lang="en-US" dirty="0" smtClean="0"/>
          </a:p>
        </p:txBody>
      </p:sp>
      <p:sp>
        <p:nvSpPr>
          <p:cNvPr id="20482" name="Rectangl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BE" dirty="0" smtClean="0"/>
              <a:t>Déclinaison :</a:t>
            </a:r>
          </a:p>
          <a:p>
            <a:pPr lvl="1"/>
            <a:r>
              <a:rPr lang="nl-BE" dirty="0" err="1" smtClean="0"/>
              <a:t>Angles</a:t>
            </a:r>
            <a:r>
              <a:rPr lang="nl-BE" dirty="0" smtClean="0"/>
              <a:t> </a:t>
            </a:r>
            <a:r>
              <a:rPr lang="nl-BE" dirty="0" err="1" smtClean="0"/>
              <a:t>entre</a:t>
            </a:r>
            <a:r>
              <a:rPr lang="nl-BE" dirty="0" smtClean="0"/>
              <a:t> les </a:t>
            </a:r>
            <a:r>
              <a:rPr lang="nl-BE" dirty="0" err="1" smtClean="0"/>
              <a:t>différents</a:t>
            </a:r>
            <a:r>
              <a:rPr lang="nl-BE" dirty="0" smtClean="0"/>
              <a:t> </a:t>
            </a:r>
            <a:r>
              <a:rPr lang="nl-BE" dirty="0" err="1" smtClean="0"/>
              <a:t>Nord</a:t>
            </a:r>
            <a:endParaRPr lang="nl-BE" dirty="0" smtClean="0"/>
          </a:p>
          <a:p>
            <a:pPr lvl="1"/>
            <a:r>
              <a:rPr lang="nl-BE" dirty="0" smtClean="0"/>
              <a:t>La </a:t>
            </a:r>
            <a:r>
              <a:rPr lang="nl-BE" dirty="0" err="1" smtClean="0"/>
              <a:t>déclinaison</a:t>
            </a:r>
            <a:r>
              <a:rPr lang="nl-BE" dirty="0" smtClean="0"/>
              <a:t> </a:t>
            </a:r>
            <a:r>
              <a:rPr lang="nl-BE" dirty="0" err="1" smtClean="0"/>
              <a:t>magnétique</a:t>
            </a:r>
            <a:r>
              <a:rPr lang="nl-BE" dirty="0" smtClean="0"/>
              <a:t> </a:t>
            </a:r>
            <a:r>
              <a:rPr lang="nl-BE" dirty="0" err="1" smtClean="0"/>
              <a:t>est</a:t>
            </a:r>
            <a:r>
              <a:rPr lang="nl-BE" dirty="0" smtClean="0"/>
              <a:t> </a:t>
            </a:r>
            <a:r>
              <a:rPr lang="nl-BE" dirty="0" err="1" smtClean="0"/>
              <a:t>calculée</a:t>
            </a:r>
            <a:r>
              <a:rPr lang="nl-BE" dirty="0" smtClean="0"/>
              <a:t> :</a:t>
            </a:r>
          </a:p>
          <a:p>
            <a:pPr lvl="2"/>
            <a:r>
              <a:rPr lang="nl-BE" dirty="0" err="1" smtClean="0"/>
              <a:t>Angles</a:t>
            </a:r>
            <a:r>
              <a:rPr lang="nl-BE" dirty="0" smtClean="0"/>
              <a:t> </a:t>
            </a:r>
            <a:r>
              <a:rPr lang="nl-BE" dirty="0" err="1" smtClean="0"/>
              <a:t>entre</a:t>
            </a:r>
            <a:r>
              <a:rPr lang="nl-BE" dirty="0" smtClean="0"/>
              <a:t> :</a:t>
            </a:r>
          </a:p>
          <a:p>
            <a:pPr lvl="3"/>
            <a:r>
              <a:rPr lang="nl-BE" dirty="0" err="1" smtClean="0"/>
              <a:t>Nord</a:t>
            </a:r>
            <a:r>
              <a:rPr lang="nl-BE" dirty="0" smtClean="0"/>
              <a:t> </a:t>
            </a:r>
            <a:r>
              <a:rPr lang="nl-BE" dirty="0" err="1" smtClean="0"/>
              <a:t>magnétique</a:t>
            </a:r>
            <a:endParaRPr lang="nl-BE" dirty="0" smtClean="0"/>
          </a:p>
          <a:p>
            <a:pPr lvl="3"/>
            <a:r>
              <a:rPr lang="nl-BE" dirty="0" err="1" smtClean="0"/>
              <a:t>Nord</a:t>
            </a:r>
            <a:r>
              <a:rPr lang="nl-BE" dirty="0" smtClean="0"/>
              <a:t> </a:t>
            </a:r>
            <a:r>
              <a:rPr lang="nl-BE" dirty="0" err="1" smtClean="0"/>
              <a:t>géographique</a:t>
            </a:r>
            <a:endParaRPr lang="nl-BE" dirty="0" smtClean="0"/>
          </a:p>
          <a:p>
            <a:pPr lvl="2"/>
            <a:r>
              <a:rPr lang="nl-BE" dirty="0" err="1" smtClean="0"/>
              <a:t>Variations</a:t>
            </a:r>
            <a:r>
              <a:rPr lang="nl-BE" dirty="0" smtClean="0"/>
              <a:t> </a:t>
            </a:r>
            <a:r>
              <a:rPr lang="nl-BE" dirty="0" err="1" smtClean="0"/>
              <a:t>annuelles</a:t>
            </a:r>
            <a:endParaRPr lang="nl-BE" dirty="0" smtClean="0"/>
          </a:p>
          <a:p>
            <a:pPr lvl="3"/>
            <a:r>
              <a:rPr lang="nl-BE" dirty="0" err="1" smtClean="0"/>
              <a:t>Mentionnées</a:t>
            </a:r>
            <a:r>
              <a:rPr lang="nl-BE" dirty="0" smtClean="0"/>
              <a:t> </a:t>
            </a:r>
            <a:r>
              <a:rPr lang="nl-BE" dirty="0" err="1" smtClean="0"/>
              <a:t>sur</a:t>
            </a:r>
            <a:r>
              <a:rPr lang="nl-BE" dirty="0" smtClean="0"/>
              <a:t> la carte</a:t>
            </a:r>
          </a:p>
          <a:p>
            <a:pPr lvl="2"/>
            <a:r>
              <a:rPr lang="nl-BE" dirty="0" smtClean="0"/>
              <a:t>Occidentale – </a:t>
            </a:r>
            <a:r>
              <a:rPr lang="nl-BE" dirty="0" err="1" smtClean="0"/>
              <a:t>Orientale</a:t>
            </a:r>
            <a:endParaRPr lang="nl-BE" dirty="0" smtClean="0"/>
          </a:p>
          <a:p>
            <a:pPr marL="914400" lvl="2" indent="0">
              <a:buNone/>
            </a:pPr>
            <a:r>
              <a:rPr lang="nl-BE" dirty="0" smtClean="0">
                <a:sym typeface="Wingdings"/>
              </a:rPr>
              <a:t>            	        </a:t>
            </a:r>
            <a:endParaRPr lang="nl-BE" dirty="0" smtClean="0"/>
          </a:p>
        </p:txBody>
      </p:sp>
      <p:grpSp>
        <p:nvGrpSpPr>
          <p:cNvPr id="10" name="Group 9"/>
          <p:cNvGrpSpPr/>
          <p:nvPr/>
        </p:nvGrpSpPr>
        <p:grpSpPr>
          <a:xfrm>
            <a:off x="5485656" y="3434939"/>
            <a:ext cx="3553196" cy="3949465"/>
            <a:chOff x="5724525" y="3081338"/>
            <a:chExt cx="3553196" cy="3949465"/>
          </a:xfrm>
        </p:grpSpPr>
        <p:sp>
          <p:nvSpPr>
            <p:cNvPr id="2" name="Pie 1"/>
            <p:cNvSpPr/>
            <p:nvPr/>
          </p:nvSpPr>
          <p:spPr>
            <a:xfrm>
              <a:off x="5873135" y="4299490"/>
              <a:ext cx="2731313" cy="2731313"/>
            </a:xfrm>
            <a:prstGeom prst="pie">
              <a:avLst>
                <a:gd name="adj1" fmla="val 14510420"/>
                <a:gd name="adj2" fmla="val 15855896"/>
              </a:avLst>
            </a:prstGeom>
            <a:noFill/>
            <a:ln w="38100">
              <a:solidFill>
                <a:srgbClr val="FF000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4" name="Group 5"/>
            <p:cNvGrpSpPr>
              <a:grpSpLocks/>
            </p:cNvGrpSpPr>
            <p:nvPr/>
          </p:nvGrpSpPr>
          <p:grpSpPr bwMode="auto">
            <a:xfrm rot="21063610">
              <a:off x="5724525" y="3081338"/>
              <a:ext cx="871538" cy="2832100"/>
              <a:chOff x="1882" y="1320"/>
              <a:chExt cx="549" cy="1784"/>
            </a:xfrm>
          </p:grpSpPr>
          <p:sp>
            <p:nvSpPr>
              <p:cNvPr id="5" name="Line 6"/>
              <p:cNvSpPr>
                <a:spLocks noChangeShapeType="1"/>
              </p:cNvSpPr>
              <p:nvPr/>
            </p:nvSpPr>
            <p:spPr bwMode="auto">
              <a:xfrm rot="-1146638">
                <a:off x="2421" y="1320"/>
                <a:ext cx="10" cy="1784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" name="Line 7"/>
              <p:cNvSpPr>
                <a:spLocks noChangeShapeType="1"/>
              </p:cNvSpPr>
              <p:nvPr/>
            </p:nvSpPr>
            <p:spPr bwMode="auto">
              <a:xfrm rot="20453362" flipH="1">
                <a:off x="1882" y="1414"/>
                <a:ext cx="336" cy="48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" name="Line 8"/>
              <p:cNvSpPr>
                <a:spLocks noChangeShapeType="1"/>
              </p:cNvSpPr>
              <p:nvPr/>
            </p:nvSpPr>
            <p:spPr bwMode="auto">
              <a:xfrm rot="20453362" flipH="1">
                <a:off x="1913" y="1601"/>
                <a:ext cx="336" cy="288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8" name="AutoShape 9"/>
            <p:cNvSpPr>
              <a:spLocks noChangeArrowheads="1"/>
            </p:cNvSpPr>
            <p:nvPr/>
          </p:nvSpPr>
          <p:spPr bwMode="auto">
            <a:xfrm rot="21306008">
              <a:off x="6819824" y="3306763"/>
              <a:ext cx="381000" cy="381000"/>
            </a:xfrm>
            <a:prstGeom prst="star5">
              <a:avLst/>
            </a:prstGeom>
            <a:solidFill>
              <a:srgbClr val="0070C0"/>
            </a:solidFill>
            <a:ln w="9525">
              <a:solidFill>
                <a:srgbClr val="0070C0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en-US">
                <a:latin typeface="Arial" charset="0"/>
                <a:cs typeface="+mn-cs"/>
              </a:endParaRPr>
            </a:p>
          </p:txBody>
        </p:sp>
        <p:sp>
          <p:nvSpPr>
            <p:cNvPr id="9" name="Line 10"/>
            <p:cNvSpPr>
              <a:spLocks noChangeShapeType="1"/>
            </p:cNvSpPr>
            <p:nvPr/>
          </p:nvSpPr>
          <p:spPr bwMode="auto">
            <a:xfrm rot="21097674" flipH="1">
              <a:off x="7095773" y="3387952"/>
              <a:ext cx="67678" cy="2284440"/>
            </a:xfrm>
            <a:prstGeom prst="line">
              <a:avLst/>
            </a:prstGeom>
            <a:noFill/>
            <a:ln w="38100">
              <a:solidFill>
                <a:srgbClr val="0070C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7189489" y="4135063"/>
              <a:ext cx="208823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BE" b="1" dirty="0" smtClean="0">
                  <a:solidFill>
                    <a:srgbClr val="FF0000"/>
                  </a:solidFill>
                </a:rPr>
                <a:t>Déclinaison magnétique, en  </a:t>
              </a:r>
            </a:p>
            <a:p>
              <a:r>
                <a:rPr lang="fr-BE" b="1" dirty="0" smtClean="0">
                  <a:solidFill>
                    <a:srgbClr val="FF0000"/>
                  </a:solidFill>
                </a:rPr>
                <a:t>Degré [°]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</Template>
  <TotalTime>885</TotalTime>
  <Words>1137</Words>
  <Application>Microsoft Office PowerPoint</Application>
  <PresentationFormat>On-screen Show (4:3)</PresentationFormat>
  <Paragraphs>295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Arial</vt:lpstr>
      <vt:lpstr>Arial Black</vt:lpstr>
      <vt:lpstr>Calibri</vt:lpstr>
      <vt:lpstr>Comic Sans MS</vt:lpstr>
      <vt:lpstr>Symbol</vt:lpstr>
      <vt:lpstr>Times New Roman</vt:lpstr>
      <vt:lpstr>Wingdings</vt:lpstr>
      <vt:lpstr>Presentation</vt:lpstr>
      <vt:lpstr>KALI 03</vt:lpstr>
      <vt:lpstr>Objectifs </vt:lpstr>
      <vt:lpstr>Objectifs </vt:lpstr>
      <vt:lpstr>Aperçu de la leçon</vt:lpstr>
      <vt:lpstr>1. Orientation </vt:lpstr>
      <vt:lpstr>1. Orientation </vt:lpstr>
      <vt:lpstr>PowerPoint Presentation</vt:lpstr>
      <vt:lpstr>PowerPoint Presentation</vt:lpstr>
      <vt:lpstr>1. Orientation</vt:lpstr>
      <vt:lpstr>1. Orientation</vt:lpstr>
      <vt:lpstr>PowerPoint Presentation</vt:lpstr>
      <vt:lpstr>PowerPoint Presentation</vt:lpstr>
      <vt:lpstr>1. Orientation</vt:lpstr>
      <vt:lpstr>1. Orientation</vt:lpstr>
      <vt:lpstr>2. La boussole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2. La boussole</vt:lpstr>
      <vt:lpstr>3. Orientation de la carte</vt:lpstr>
      <vt:lpstr>3. Orientation de la carte</vt:lpstr>
      <vt:lpstr>3. Orientation de la carte</vt:lpstr>
      <vt:lpstr>3. Orientation de la carte</vt:lpstr>
      <vt:lpstr>3. Orientation de la carte</vt:lpstr>
      <vt:lpstr>3. Orientation de la carte</vt:lpstr>
      <vt:lpstr>3. Orientation de la carte</vt:lpstr>
      <vt:lpstr>Objectifs </vt:lpstr>
      <vt:lpstr>Objectifs </vt:lpstr>
      <vt:lpstr>Aperçu de la leçon</vt:lpstr>
      <vt:lpstr>PowerPoint Presentation</vt:lpstr>
    </vt:vector>
  </TitlesOfParts>
  <Company>Belgian Defense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Point Presentation (exemple)</dc:title>
  <dc:creator>Laurent.Fissiaux@mil.be</dc:creator>
  <cp:lastModifiedBy>Van Nuffel Charlotte</cp:lastModifiedBy>
  <cp:revision>53</cp:revision>
  <cp:lastPrinted>2012-07-20T06:25:29Z</cp:lastPrinted>
  <dcterms:created xsi:type="dcterms:W3CDTF">2011-12-22T10:13:19Z</dcterms:created>
  <dcterms:modified xsi:type="dcterms:W3CDTF">2019-09-27T07:40:01Z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">
    <vt:lpwstr>NF</vt:lpwstr>
  </property>
  <property fmtid="{D5CDD505-2E9C-101B-9397-08002B2CF9AE}" pid="3" name="ContentType">
    <vt:lpwstr>Picture</vt:lpwstr>
  </property>
  <property fmtid="{D5CDD505-2E9C-101B-9397-08002B2CF9AE}" pid="4" name="Beschrijving">
    <vt:lpwstr>Power Point Presentation (voorbeeld)</vt:lpwstr>
  </property>
</Properties>
</file>

<file path=docProps/thumbnail.jpeg>
</file>